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14" r:id="rId3"/>
    <p:sldId id="3637" r:id="rId4"/>
    <p:sldId id="3617" r:id="rId5"/>
    <p:sldId id="689" r:id="rId6"/>
    <p:sldId id="681" r:id="rId7"/>
    <p:sldId id="3641" r:id="rId8"/>
    <p:sldId id="3642" r:id="rId9"/>
    <p:sldId id="3638" r:id="rId10"/>
    <p:sldId id="3615" r:id="rId11"/>
    <p:sldId id="3631" r:id="rId12"/>
    <p:sldId id="3632" r:id="rId13"/>
    <p:sldId id="3635" r:id="rId14"/>
    <p:sldId id="3639" r:id="rId15"/>
    <p:sldId id="3640" r:id="rId16"/>
    <p:sldId id="3630" r:id="rId17"/>
    <p:sldId id="3636" r:id="rId18"/>
    <p:sldId id="3633" r:id="rId19"/>
    <p:sldId id="3634" r:id="rId20"/>
    <p:sldId id="3629" r:id="rId21"/>
    <p:sldId id="36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1B62-1CF2-4103-B85D-5B7C8C3C51B1}" type="datetimeFigureOut">
              <a:rPr lang="en-CA" smtClean="0"/>
              <a:t>2024-02-02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E0F3-7904-4FD9-A65B-6A85A1D2F4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5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A5CA-98B9-EF31-C15D-D8F4FBFCB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F888B-CE1E-E9D4-C952-A2296D273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3946-D3F7-0762-2542-63B7CA06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C41D-3B11-898C-7225-21E4AFCD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73C2-3757-2A3F-54B8-7C4062D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68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2935-0E15-2E5D-39FA-34EECF35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B8547-647B-3CFB-6129-CE88DD49B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7F77-5CA1-57D8-11F2-FD421F81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C42B-1211-0648-76BB-D5092F18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3FAC9-DFA3-BEC9-B979-3B6E7FA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760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E48F9-489B-1596-71ED-70468F2F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889CC-08E2-421E-196C-A4F54C4DB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89AB-0D3B-F2E1-CAAF-CE6053C0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4651-6D67-5E4F-A16C-FA26C6C3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05A4-FA08-E4F9-4AAC-69C0170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1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271F-F590-595D-5182-4B3B5148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F6D5-48DD-54FF-E4CB-41ACD8EF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BF23-CAB9-96EA-2E26-E737378D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8E3-963A-7D7F-9E46-D071DB8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4901-02FA-9B01-647B-D610FEEF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FB72447-4790-791A-4426-A2B5608A9E3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302F-986B-ED44-A216-1454F8EC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69FF2-336A-5E75-3C32-E6657286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BB54-E8A8-379A-8BC6-1E77DE73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859A-FB3F-A98A-6EAC-B79CCEBC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4D725-F0AB-CEF1-87F6-F4A073F1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7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CC0D-82EF-42A4-626C-2A02C37E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27A2-7436-EB3E-2CCB-F0ECC447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24B54-EF36-6C67-3077-3B91C3C3D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D434-4464-3CAA-E70F-58EC1293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A0F3D-D9B0-F5FF-95F7-1E1C87D2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D10D-DFB8-9020-C271-8570622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17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08CB-57BE-0389-8D2F-46A80DDE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4331-8B7D-AD72-1D64-0C4C6C8F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878A-5538-D1AC-90E9-811F06684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E9FBD-B7DC-88CF-6EE9-9486E16C6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B49F8-B968-FDB1-1C47-5172D205F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CB195-682C-2141-55CC-68E046BA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CED01-CD02-1D96-34E3-DDC933E3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2C8C1-B77A-59F3-4E71-4A5F3D6D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6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FDB3-11B0-45A0-8485-363F8E68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9B10A-BE1A-F52F-BD19-5E81DB5A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E8A0-8403-B289-822B-5C9F9471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F9982-F3E8-4F18-86AB-670E52F5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83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EF340-4E9E-EE78-49CB-234F76A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6D413-CA6C-57C5-7D9C-27C2AFB4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A1439-4E8C-E5FC-A090-B6F64E46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019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A704-4326-4DE1-408F-00F56DF1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54D2-03EF-F767-9FB8-E00708BA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369A3-9E1F-04D1-22ED-5CE4FB9A0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94C12-3F81-3DE3-7DA9-DEB61661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A7A6-67B7-8231-122F-96D7CC1E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C42FD-954B-7FAA-193D-9754BCF7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8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C512-DA31-28A7-B005-7E6B792F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A14A-8AF9-088C-C1EA-A7BE53B72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6BBA3-5F92-7BB3-285E-D10F7BBD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CB80-0E11-3489-A5E0-401FC30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8A2F-AC4C-5A94-FAC8-81E3B783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1B1A0-AAD6-0757-D698-C8D6D06D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63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D968A-2BAD-E634-2884-19356C04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F60-02A1-C28F-8E9F-A0992745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B5F7-5561-B7DB-51B1-B8521D94F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5B51-4DB0-FF6C-C693-1E5F51E33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E076-9E46-779F-0C7F-A1FBFB219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3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D859870D-8E4B-01A0-811A-AD0B43F761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82D70-A02A-ECF3-1F25-EAA7E910B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294811" y="2323026"/>
            <a:ext cx="5891997" cy="1084218"/>
          </a:xfrm>
        </p:spPr>
        <p:txBody>
          <a:bodyPr anchor="b">
            <a:normAutofit/>
          </a:bodyPr>
          <a:lstStyle/>
          <a:p>
            <a:r>
              <a:rPr lang="zh-TW" altLang="en-US" b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乱</a:t>
            </a:r>
            <a:r>
              <a:rPr lang="zh-TW" altLang="en-US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世佳人</a:t>
            </a:r>
            <a:endParaRPr lang="en-CA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51CA5C-CA7F-B0DD-3C60-F0F64CE91D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361984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CD8433-276E-669A-2874-36603FB435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875807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55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017918" y="2005317"/>
            <a:ext cx="10551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altLang="zh-CN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A.</a:t>
            </a:r>
            <a:r>
              <a:rPr lang="zh-CN" altLang="en-US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恰巧”的时机（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Kairos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）里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1: 22  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拿俄米和她儿妇摩押女子路得从摩押地回来到伯利恒，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正是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动手割大麦的时候。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上帝之手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20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5638A-0C1F-59D6-0CAF-D5E9BEABF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B4981-ACC5-C329-205A-7BA1C1D6FF98}"/>
              </a:ext>
            </a:extLst>
          </p:cNvPr>
          <p:cNvSpPr txBox="1"/>
          <p:nvPr/>
        </p:nvSpPr>
        <p:spPr>
          <a:xfrm>
            <a:off x="940279" y="1919053"/>
            <a:ext cx="10749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altLang="zh-CN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A.</a:t>
            </a:r>
            <a:r>
              <a:rPr lang="zh-CN" altLang="en-US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恰巧”的时机（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Kairos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）里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2: 2-3 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摩押女子路得对拿俄米说：“容我往田间去，我蒙谁的恩，就在谁的身后拾取麦穗。”拿俄米说：“女儿啊，你只管去。”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路得就去了，来到田间，在收割的人身后拾取麦穗。她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恰巧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到了以利米勒本族的人波阿斯那块田里。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0E82E-C0D9-04ED-9E19-B72C5F1875B4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上帝之手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37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8BA4F-F8CF-E422-46C8-1B8E4D2B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E607C-8CF6-548F-08AD-1B17E9FA0826}"/>
              </a:ext>
            </a:extLst>
          </p:cNvPr>
          <p:cNvSpPr txBox="1"/>
          <p:nvPr/>
        </p:nvSpPr>
        <p:spPr>
          <a:xfrm>
            <a:off x="798799" y="2013943"/>
            <a:ext cx="10749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altLang="zh-CN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A.</a:t>
            </a:r>
            <a:r>
              <a:rPr lang="zh-CN" altLang="en-US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恰巧”的时机（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Kairos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）里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4: 1 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阿斯到了城门，坐在那里，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恰巧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波阿斯所说的那至近的亲属经过。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FC5B6-2A4A-45C9-E061-DD70BC844BAF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上帝之手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192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C340D-AA07-6CFB-13C2-A88B6A325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CA7D9-CCB3-784D-4829-FD3D9AC1D81C}"/>
              </a:ext>
            </a:extLst>
          </p:cNvPr>
          <p:cNvSpPr txBox="1"/>
          <p:nvPr/>
        </p:nvSpPr>
        <p:spPr>
          <a:xfrm>
            <a:off x="802257" y="2272736"/>
            <a:ext cx="1074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CN" altLang="en-US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在“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恰巧”的时机（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Kairos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）里</a:t>
            </a:r>
            <a:endParaRPr lang="en-US" altLang="zh-CN" sz="3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在历久常新的律法，典章，诫命里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26BF3-F021-DB60-2C6D-D436EC1F3F56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上帝之手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68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EBFFA-485B-2B70-C6F9-A224823D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189EF-0144-97CB-983B-3313604BB25B}"/>
              </a:ext>
            </a:extLst>
          </p:cNvPr>
          <p:cNvSpPr txBox="1"/>
          <p:nvPr/>
        </p:nvSpPr>
        <p:spPr>
          <a:xfrm>
            <a:off x="798799" y="1988065"/>
            <a:ext cx="1074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在历久常新的律法，典章，诫命里</a:t>
            </a:r>
            <a:endParaRPr kumimoji="0" lang="en-CA" altLang="zh-C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85900" lvl="2" indent="-571500">
              <a:buFont typeface="Wingdings" panose="05000000000000000000" pitchFamily="2" charset="2"/>
              <a:buChar char="Ø"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士师记与路得记的对比</a:t>
            </a:r>
            <a:endParaRPr kumimoji="0" lang="en-CA" altLang="zh-C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EF90F-0E66-119D-87E9-BFD65E56E59E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上帝之手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37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4CFAA-3C07-F490-FC42-2388112D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097DE5-0A6B-40A3-9FDB-546CC3460A84}"/>
              </a:ext>
            </a:extLst>
          </p:cNvPr>
          <p:cNvSpPr txBox="1"/>
          <p:nvPr/>
        </p:nvSpPr>
        <p:spPr>
          <a:xfrm>
            <a:off x="798800" y="1988065"/>
            <a:ext cx="5463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士师记</a:t>
            </a:r>
            <a:endParaRPr lang="en-CA" altLang="zh-CN" sz="3600" b="1" u="sng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喜剧开幕</a:t>
            </a:r>
            <a:r>
              <a:rPr lang="zh-CN" altLang="en-US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：进入应许之地</a:t>
            </a:r>
            <a:endParaRPr lang="en-CA" altLang="zh-CN" sz="3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悲剧落幕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CA" altLang="zh-CN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CN" altLang="en-US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CA" altLang="zh-CN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CN" altLang="en-US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那时以色列中没有王，各人任意而行。</a:t>
            </a:r>
            <a:endParaRPr lang="en-CA" altLang="zh-CN" sz="3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altLang="zh-C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18D46-633D-AE1F-B13B-EABC679D3919}"/>
              </a:ext>
            </a:extLst>
          </p:cNvPr>
          <p:cNvSpPr txBox="1"/>
          <p:nvPr/>
        </p:nvSpPr>
        <p:spPr>
          <a:xfrm>
            <a:off x="2289153" y="560717"/>
            <a:ext cx="7821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士师记与路得记的对比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2944F-ABA1-AE6E-2001-E0F260567B60}"/>
              </a:ext>
            </a:extLst>
          </p:cNvPr>
          <p:cNvSpPr txBox="1"/>
          <p:nvPr/>
        </p:nvSpPr>
        <p:spPr>
          <a:xfrm>
            <a:off x="6469811" y="1992055"/>
            <a:ext cx="4848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600" b="1" u="sng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路得记</a:t>
            </a:r>
            <a:endParaRPr lang="en-CA" altLang="zh-CN" sz="3600" b="1" u="sng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悲剧开幕</a:t>
            </a:r>
            <a:r>
              <a:rPr lang="zh-CN" altLang="en-US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：以利米勒和两个儿子都死了</a:t>
            </a:r>
            <a:endParaRPr lang="en-CA" altLang="zh-CN" sz="3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喜剧落幕</a:t>
            </a:r>
            <a:r>
              <a:rPr lang="zh-CN" altLang="en-US" sz="36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：波阿斯成为大卫王的曾祖父。</a:t>
            </a:r>
            <a:endParaRPr lang="en-CA" sz="3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5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94272" y="1988063"/>
            <a:ext cx="10403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我照着耶和华我神所吩咐的，将律例、典章教训你们，使你们在所要进去得为业的地上遵行。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所以你们要谨守遵行，这就是你们在万民眼前的智慧、聪明。他们听见这一切律例，必说：‘这大国的人真是有智慧，有聪明！’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哪一大国的人有神与他们相近，像耶和华我们的神，在我们求告他的时候与我们相近呢？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又哪一大国有这样公义的律例、典章，像我今日在你们面前所陈明的这一切律法呢？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申 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4:5-8</a:t>
            </a:r>
          </a:p>
        </p:txBody>
      </p:sp>
    </p:spTree>
    <p:extLst>
      <p:ext uri="{BB962C8B-B14F-4D97-AF65-F5344CB8AC3E}">
        <p14:creationId xmlns:p14="http://schemas.microsoft.com/office/powerpoint/2010/main" val="145419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7DBD0-104C-3A44-A50A-16F90833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1E95B-9704-A934-9829-CC123D9EB975}"/>
              </a:ext>
            </a:extLst>
          </p:cNvPr>
          <p:cNvSpPr txBox="1"/>
          <p:nvPr/>
        </p:nvSpPr>
        <p:spPr>
          <a:xfrm>
            <a:off x="1130062" y="2540154"/>
            <a:ext cx="1040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32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所以，你们要照耶和华你们神所吩咐的谨守遵行，不可偏离左右。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33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耶和华你们神所吩咐你们行的，你们都要去行，使你们可以存活得福，并使你们的日子在所要承受的地上得以长久。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266EF-7513-0971-8D1D-B489110446B2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申 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5:32-33</a:t>
            </a:r>
          </a:p>
        </p:txBody>
      </p:sp>
    </p:spTree>
    <p:extLst>
      <p:ext uri="{BB962C8B-B14F-4D97-AF65-F5344CB8AC3E}">
        <p14:creationId xmlns:p14="http://schemas.microsoft.com/office/powerpoint/2010/main" val="321430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8B20-E844-C940-08A5-44D8F90D2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7AA46-D68C-5746-856D-CCC826112A57}"/>
              </a:ext>
            </a:extLst>
          </p:cNvPr>
          <p:cNvSpPr txBox="1"/>
          <p:nvPr/>
        </p:nvSpPr>
        <p:spPr>
          <a:xfrm>
            <a:off x="1086929" y="2453890"/>
            <a:ext cx="10403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26 “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看哪，我今日将祝福与咒诅的话都陈明在你们面前。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27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你们若听从耶和华你们神的诫命，就是我今日所吩咐你们的，就必蒙福。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28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你们若不听从耶和华你们神的诫命，偏离我今日所吩咐你们的道，去侍奉你们素来所不认识的别神，就必受祸。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BBABD-CECF-7C35-FF2E-D085E6F3DA50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申 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11:26-28</a:t>
            </a:r>
          </a:p>
        </p:txBody>
      </p:sp>
    </p:spTree>
    <p:extLst>
      <p:ext uri="{BB962C8B-B14F-4D97-AF65-F5344CB8AC3E}">
        <p14:creationId xmlns:p14="http://schemas.microsoft.com/office/powerpoint/2010/main" val="328940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F797-9DB8-2198-1856-9B648F1E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8180F-3EF0-6779-E6DC-109ABB9A0A12}"/>
              </a:ext>
            </a:extLst>
          </p:cNvPr>
          <p:cNvSpPr txBox="1"/>
          <p:nvPr/>
        </p:nvSpPr>
        <p:spPr>
          <a:xfrm>
            <a:off x="1043797" y="2315867"/>
            <a:ext cx="10403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19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我今日呼天唤地向你作见证，我将生死祸福陈明在你面前，所以你要拣选生命，使你和你的后裔都得存活。 </a:t>
            </a:r>
            <a:r>
              <a:rPr lang="en-US" altLang="zh-CN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20 </a:t>
            </a:r>
            <a:r>
              <a:rPr lang="zh-CN" altLang="en-US" sz="36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且爱耶和华你的神，听从他的话，专靠他，因为他是你的生命，你的日子长久也在乎他。这样，你就可以在耶和华向你列祖亚伯拉罕、以撒、雅各起誓应许所赐的地上居住。”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C8D56-5CB9-0D2F-F48E-5C70145D9245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申 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30:19-20</a:t>
            </a:r>
          </a:p>
        </p:txBody>
      </p:sp>
    </p:spTree>
    <p:extLst>
      <p:ext uri="{BB962C8B-B14F-4D97-AF65-F5344CB8AC3E}">
        <p14:creationId xmlns:p14="http://schemas.microsoft.com/office/powerpoint/2010/main" val="299659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引言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99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261031" y="2100206"/>
            <a:ext cx="9825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拿俄米 </a:t>
            </a:r>
            <a:r>
              <a:rPr kumimoji="0" lang="en-CA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绝望中之渴望者</a:t>
            </a:r>
            <a:endParaRPr kumimoji="0" lang="en-CA" altLang="zh-CN" sz="4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路得   </a:t>
            </a:r>
            <a:r>
              <a:rPr lang="en-CA" altLang="zh-CN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TW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投靠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耶和华</a:t>
            </a:r>
            <a:r>
              <a:rPr lang="zh-TW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者</a:t>
            </a:r>
            <a:endParaRPr lang="en-CA" altLang="zh-TW" sz="40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波阿斯 </a:t>
            </a:r>
            <a:r>
              <a:rPr kumimoji="0" lang="en-CA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- 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谨守诫命</a:t>
            </a: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保护者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2.	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投靠在耶和华翅膀下的人</a:t>
            </a:r>
            <a:endParaRPr kumimoji="0" lang="en-CA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32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90446" y="2165231"/>
            <a:ext cx="10121079" cy="190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耶和华神就是乱世佳“人”</a:t>
            </a:r>
            <a:endParaRPr lang="en-CA" altLang="zh-CN" sz="36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愿意顺服耶和华旨意的人，也可以成为乱世里的“佳”人</a:t>
            </a:r>
            <a:endParaRPr lang="zh-CN" altLang="en-US" sz="36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结语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3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A154B-F5F3-552B-3416-88FD56AAF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A destroyed building with debris on the ground&#10;&#10;Description automatically generated">
            <a:extLst>
              <a:ext uri="{FF2B5EF4-FFF2-40B4-BE49-F238E27FC236}">
                <a16:creationId xmlns:a16="http://schemas.microsoft.com/office/drawing/2014/main" id="{F810FAB2-A16E-FE27-6BAB-72688233D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r="18663" b="-1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group of soldiers on a tank&#10;&#10;Description automatically generated">
            <a:extLst>
              <a:ext uri="{FF2B5EF4-FFF2-40B4-BE49-F238E27FC236}">
                <a16:creationId xmlns:a16="http://schemas.microsoft.com/office/drawing/2014/main" id="{1235A00B-4F7E-C1E8-0AFE-B350E7CF1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 b="10794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roup of military vehicles firing rockets&#10;&#10;Description automatically generated">
            <a:extLst>
              <a:ext uri="{FF2B5EF4-FFF2-40B4-BE49-F238E27FC236}">
                <a16:creationId xmlns:a16="http://schemas.microsoft.com/office/drawing/2014/main" id="{F00477D8-630A-A70F-2BEB-EAAB7410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0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2" name="Picture 8" descr="A group of vehicles in a junkyard&#10;&#10;Description automatically generated">
            <a:extLst>
              <a:ext uri="{FF2B5EF4-FFF2-40B4-BE49-F238E27FC236}">
                <a16:creationId xmlns:a16="http://schemas.microsoft.com/office/drawing/2014/main" id="{5C7B9C29-7CF7-A979-52C0-5DD9D9E7C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472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group of people in a destroyed city&#10;&#10;Description automatically generated">
            <a:extLst>
              <a:ext uri="{FF2B5EF4-FFF2-40B4-BE49-F238E27FC236}">
                <a16:creationId xmlns:a16="http://schemas.microsoft.com/office/drawing/2014/main" id="{947F3827-D7D6-7728-6FBB-1364832E9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0ABC98-EBC7-6416-1971-D96623BE8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r="25743" b="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2932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D5F4636A-54EB-A012-4489-F2D33F00F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6" y="260350"/>
            <a:ext cx="8215313" cy="1143000"/>
          </a:xfrm>
        </p:spPr>
        <p:txBody>
          <a:bodyPr/>
          <a:lstStyle/>
          <a:p>
            <a:pPr algn="ctr">
              <a:defRPr/>
            </a:pPr>
            <a:r>
              <a:rPr lang="zh-CN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旧约圣经的来龙去脉</a:t>
            </a:r>
            <a:endParaRPr lang="zh-TW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1A156F63-CE64-3225-07BB-92048585E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3038" y="1906587"/>
            <a:ext cx="8705924" cy="4951413"/>
          </a:xfrm>
        </p:spPr>
        <p:txBody>
          <a:bodyPr/>
          <a:lstStyle/>
          <a:p>
            <a:pPr lvl="1">
              <a:defRPr/>
            </a:pPr>
            <a:r>
              <a:rPr lang="zh-CN" altLang="zh-TW" sz="3600" dirty="0">
                <a:latin typeface="KaiTi" panose="02010609060101010101" pitchFamily="49" charset="-122"/>
                <a:ea typeface="KaiTi" panose="02010609060101010101" pitchFamily="49" charset="-122"/>
              </a:rPr>
              <a:t>旧约原本抄本（玛所拉抄本，死海古卷）</a:t>
            </a:r>
            <a:endParaRPr lang="zh-TW" altLang="zh-TW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>
              <a:defRPr/>
            </a:pPr>
            <a:r>
              <a:rPr lang="zh-CN" altLang="zh-TW" sz="3600" dirty="0">
                <a:latin typeface="KaiTi" panose="02010609060101010101" pitchFamily="49" charset="-122"/>
                <a:ea typeface="KaiTi" panose="02010609060101010101" pitchFamily="49" charset="-122"/>
              </a:rPr>
              <a:t>旧约正典与译本</a:t>
            </a:r>
            <a:endParaRPr lang="de-DE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>
              <a:defRPr/>
            </a:pP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希腊文七十士译本 （公元前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132</a:t>
            </a: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de-DE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>
              <a:defRPr/>
            </a:pP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拉丁文武加大译本 （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382-420</a:t>
            </a: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de-DE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>
              <a:defRPr/>
            </a:pP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德语马丁路德译本 （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1534</a:t>
            </a: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de-DE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>
              <a:defRPr/>
            </a:pP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英语英皇钦定版译本（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1611</a:t>
            </a: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de-DE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>
              <a:defRPr/>
            </a:pP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中文和合本译本（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1919</a:t>
            </a:r>
            <a:r>
              <a:rPr lang="zh-CN" altLang="de-DE" sz="36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de-DE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>
              <a:defRPr/>
            </a:pPr>
            <a:endParaRPr lang="zh-TW" altLang="zh-TW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zh-TW" dirty="0"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9E996F1D-22A4-1271-0DD9-640708D88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6" y="260350"/>
            <a:ext cx="821531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希伯来圣经（旧约）</a:t>
            </a:r>
            <a:r>
              <a:rPr lang="zh-CN" altLang="zh-TW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结构</a:t>
            </a:r>
            <a:endParaRPr lang="zh-TW" altLang="zh-TW" b="1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EAE70626-C6EA-5A24-D9C5-5B541E9EE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7208" y="1750354"/>
            <a:ext cx="8915624" cy="4737100"/>
          </a:xfrm>
        </p:spPr>
        <p:txBody>
          <a:bodyPr>
            <a:normAutofit fontScale="92500" lnSpcReduction="10000"/>
          </a:bodyPr>
          <a:lstStyle/>
          <a:p>
            <a:pPr lvl="1">
              <a:buFontTx/>
              <a:buNone/>
              <a:defRPr/>
            </a:pP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希伯来玛所拉正典卷目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律法书（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Torah 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训诲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) 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创，出，利，民，申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先知书（</a:t>
            </a:r>
            <a:r>
              <a:rPr lang="en-US" altLang="zh-TW" sz="32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Neviim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信息）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上：书，士，撒，王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下：赛，耶，结，十二先知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著作（</a:t>
            </a:r>
            <a:r>
              <a:rPr lang="en-US" altLang="zh-TW" sz="32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Ketuvim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诗，箴，伯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五卷：歌，得，哀，传，斯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但，拉</a:t>
            </a:r>
            <a:r>
              <a:rPr lang="en-US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zh-TW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尼，代</a:t>
            </a:r>
            <a:endParaRPr lang="zh-TW" altLang="zh-TW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zh-TW" dirty="0"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7B397-9880-A49F-6C80-38892028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33D9F01B-D771-7BE2-C373-829E03C3A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6" y="260350"/>
            <a:ext cx="821531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zh-TW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五卷</a:t>
            </a:r>
            <a:r>
              <a:rPr lang="en-CA" altLang="zh-CN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节日文学</a:t>
            </a:r>
            <a:r>
              <a:rPr lang="en-CA" altLang="zh-CN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—</a:t>
            </a:r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庆典的回应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56A6FCDE-04A0-B824-3E4C-BE93C48F3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2371" y="2009146"/>
            <a:ext cx="9390077" cy="4737100"/>
          </a:xfrm>
        </p:spPr>
        <p:txBody>
          <a:bodyPr>
            <a:normAutofit/>
          </a:bodyPr>
          <a:lstStyle/>
          <a:p>
            <a:pPr marL="1200150" lvl="1" indent="-742950">
              <a:buSzTx/>
              <a:buFont typeface="+mj-lt"/>
              <a:buAutoNum type="arabicPeriod"/>
            </a:pPr>
            <a:r>
              <a:rPr lang="zh-CN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五卷在节日的应用</a:t>
            </a:r>
            <a:endParaRPr lang="zh-TW" alt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28750" lvl="2" indent="-514350">
              <a:buSzTx/>
              <a:buFont typeface="+mj-lt"/>
              <a:buAutoNum type="arabicPeriod"/>
            </a:pP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雅歌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逾越节</a:t>
            </a:r>
            <a:endParaRPr lang="zh-TW" alt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28750" lvl="2" indent="-514350">
              <a:buSzTx/>
              <a:buFont typeface="+mj-lt"/>
              <a:buAutoNum type="arabicPeriod"/>
            </a:pP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路得记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收割节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五旬节</a:t>
            </a:r>
            <a:endParaRPr lang="zh-TW" alt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28750" lvl="2" indent="-514350">
              <a:buSzTx/>
              <a:buFont typeface="+mj-lt"/>
              <a:buAutoNum type="arabicPeriod"/>
            </a:pP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哀歌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圣殿被毁禁食日</a:t>
            </a:r>
            <a:endParaRPr lang="zh-TW" alt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28750" lvl="2" indent="-514350">
              <a:buSzTx/>
              <a:buFont typeface="+mj-lt"/>
              <a:buAutoNum type="arabicPeriod"/>
            </a:pP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传道书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赎罪日</a:t>
            </a:r>
            <a:endParaRPr lang="zh-TW" alt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428750" lvl="2" indent="-514350">
              <a:buSzTx/>
              <a:buFont typeface="+mj-lt"/>
              <a:buAutoNum type="arabicPeriod"/>
            </a:pP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以斯帖记</a:t>
            </a:r>
            <a: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  <a:t>普珥日</a:t>
            </a:r>
            <a:endParaRPr lang="zh-TW" altLang="zh-TW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743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E82C-8445-18F1-FE87-47396DCA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0B3E1581-90D0-3B01-0CDB-F43447BDC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6" y="260350"/>
            <a:ext cx="821531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zh-TW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五卷</a:t>
            </a:r>
            <a:r>
              <a:rPr lang="en-CA" altLang="zh-CN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节日文学</a:t>
            </a:r>
            <a:r>
              <a:rPr lang="en-CA" altLang="zh-CN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—</a:t>
            </a:r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庆典的回应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6D848787-D4B5-9DB0-2E77-F8380474F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5555" y="2009146"/>
            <a:ext cx="9786893" cy="4737100"/>
          </a:xfrm>
        </p:spPr>
        <p:txBody>
          <a:bodyPr>
            <a:normAutofit/>
          </a:bodyPr>
          <a:lstStyle/>
          <a:p>
            <a:pPr marL="1200150" lvl="1" indent="-742950">
              <a:buSzTx/>
              <a:buFont typeface="+mj-lt"/>
              <a:buAutoNum type="arabicPeriod" startAt="2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路得记</a:t>
            </a:r>
            <a:r>
              <a:rPr lang="en-US" altLang="zh-CN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收割节</a:t>
            </a:r>
            <a:r>
              <a:rPr lang="en-US" altLang="zh-CN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五旬节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庆祝丰收，感恩节</a:t>
            </a:r>
            <a:endParaRPr lang="en-CA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庆祝耶和华在西奈山颁布律法</a:t>
            </a:r>
            <a:endParaRPr lang="zh-TW" altLang="zh-TW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975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5DCA9-1163-3364-4B37-862CE9E0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58673-65EF-399A-9377-5A1D461F1C4F}"/>
              </a:ext>
            </a:extLst>
          </p:cNvPr>
          <p:cNvSpPr txBox="1"/>
          <p:nvPr/>
        </p:nvSpPr>
        <p:spPr>
          <a:xfrm>
            <a:off x="1293963" y="2065702"/>
            <a:ext cx="1074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在“恰巧”的时机（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Kairos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）里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E20E2-584C-9D1F-608C-C59A21DE840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上帝之手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 twr Presentation Template v1.pptx" id="{C1CE3ECF-608C-4CE4-8E07-C1CD3D090943}" vid="{E7993F73-40D8-4043-9FF8-B991EE361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BEA83DCFA7A4BA384F577FF8AE71C" ma:contentTypeVersion="18" ma:contentTypeDescription="Create a new document." ma:contentTypeScope="" ma:versionID="bf96a5eb3a7b0fa1652efb5f3c9cdfd5">
  <xsd:schema xmlns:xsd="http://www.w3.org/2001/XMLSchema" xmlns:xs="http://www.w3.org/2001/XMLSchema" xmlns:p="http://schemas.microsoft.com/office/2006/metadata/properties" xmlns:ns2="710a583c-8a62-430e-abc2-6fedbbfd4914" xmlns:ns3="2efd96b3-4122-472d-b1da-5158b9ea978f" targetNamespace="http://schemas.microsoft.com/office/2006/metadata/properties" ma:root="true" ma:fieldsID="0262acc150731934b8a6aa9064d11f00" ns2:_="" ns3:_="">
    <xsd:import namespace="710a583c-8a62-430e-abc2-6fedbbfd4914"/>
    <xsd:import namespace="2efd96b3-4122-472d-b1da-5158b9ea9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583c-8a62-430e-abc2-6fedbbfd4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cdb6ec-ce1d-495a-b0fe-5b00a2b6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d96b3-4122-472d-b1da-5158b9ea97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47a090-9447-4c46-b45d-895cd0015955}" ma:internalName="TaxCatchAll" ma:showField="CatchAllData" ma:web="2efd96b3-4122-472d-b1da-5158b9ea97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0a583c-8a62-430e-abc2-6fedbbfd4914">
      <Terms xmlns="http://schemas.microsoft.com/office/infopath/2007/PartnerControls"/>
    </lcf76f155ced4ddcb4097134ff3c332f>
    <TaxCatchAll xmlns="2efd96b3-4122-472d-b1da-5158b9ea978f" xsi:nil="true"/>
  </documentManagement>
</p:properties>
</file>

<file path=customXml/itemProps1.xml><?xml version="1.0" encoding="utf-8"?>
<ds:datastoreItem xmlns:ds="http://schemas.openxmlformats.org/officeDocument/2006/customXml" ds:itemID="{F48D853F-D4CE-43E3-A994-401F19F3DE05}"/>
</file>

<file path=customXml/itemProps2.xml><?xml version="1.0" encoding="utf-8"?>
<ds:datastoreItem xmlns:ds="http://schemas.openxmlformats.org/officeDocument/2006/customXml" ds:itemID="{4B90E481-CB74-4961-AAD7-72BDC0933A6F}"/>
</file>

<file path=customXml/itemProps3.xml><?xml version="1.0" encoding="utf-8"?>
<ds:datastoreItem xmlns:ds="http://schemas.openxmlformats.org/officeDocument/2006/customXml" ds:itemID="{BA0106A2-8DA0-4A3A-B6C3-213080A2EA6C}"/>
</file>

<file path=docProps/app.xml><?xml version="1.0" encoding="utf-8"?>
<Properties xmlns="http://schemas.openxmlformats.org/officeDocument/2006/extended-properties" xmlns:vt="http://schemas.openxmlformats.org/officeDocument/2006/docPropsVTypes">
  <Template>Custom twr Presentation Template v1</Template>
  <TotalTime>349</TotalTime>
  <Words>1307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KaiTi</vt:lpstr>
      <vt:lpstr>Arial</vt:lpstr>
      <vt:lpstr>Calibri</vt:lpstr>
      <vt:lpstr>Calibri Light</vt:lpstr>
      <vt:lpstr>Wingdings</vt:lpstr>
      <vt:lpstr>Office Theme</vt:lpstr>
      <vt:lpstr>乱世佳人</vt:lpstr>
      <vt:lpstr>PowerPoint Presentation</vt:lpstr>
      <vt:lpstr>PowerPoint Presentation</vt:lpstr>
      <vt:lpstr>PowerPoint Presentation</vt:lpstr>
      <vt:lpstr>旧约圣经的来龙去脉</vt:lpstr>
      <vt:lpstr>希伯来圣经（旧约）结构</vt:lpstr>
      <vt:lpstr>五卷(节日文学)—庆典的回应</vt:lpstr>
      <vt:lpstr>五卷(节日文学)—庆典的回应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TWR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课程主题</dc:title>
  <dc:creator>Ruth Chan</dc:creator>
  <cp:lastModifiedBy>John Chan</cp:lastModifiedBy>
  <cp:revision>23</cp:revision>
  <dcterms:created xsi:type="dcterms:W3CDTF">2023-02-24T19:34:13Z</dcterms:created>
  <dcterms:modified xsi:type="dcterms:W3CDTF">2024-02-02T23:53:24Z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0x010100BA8BEA83DCFA7A4BA384F577FF8AE71C</vt:lpwstr>
  </property>
</Properties>
</file>