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8" r:id="rId4"/>
    <p:sldId id="3614" r:id="rId5"/>
    <p:sldId id="3615" r:id="rId6"/>
    <p:sldId id="259" r:id="rId7"/>
    <p:sldId id="3616" r:id="rId8"/>
    <p:sldId id="3747" r:id="rId9"/>
    <p:sldId id="3613" r:id="rId10"/>
    <p:sldId id="3746" r:id="rId11"/>
    <p:sldId id="3617" r:id="rId12"/>
    <p:sldId id="3618" r:id="rId13"/>
    <p:sldId id="3619" r:id="rId14"/>
    <p:sldId id="3738" r:id="rId15"/>
    <p:sldId id="3620" r:id="rId16"/>
    <p:sldId id="374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E1B62-1CF2-4103-B85D-5B7C8C3C51B1}" type="datetimeFigureOut">
              <a:rPr lang="en-CA" smtClean="0"/>
              <a:t>2024-02-02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7E0F3-7904-4FD9-A65B-6A85A1D2F4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2578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FA5CA-98B9-EF31-C15D-D8F4FBFCB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F888B-CE1E-E9D4-C952-A2296D273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3946-D3F7-0762-2542-63B7CA06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C41D-3B11-898C-7225-21E4AFCD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873C2-3757-2A3F-54B8-7C4062DC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868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A2935-0E15-2E5D-39FA-34EECF35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B8547-647B-3CFB-6129-CE88DD49B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7F77-5CA1-57D8-11F2-FD421F81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C42B-1211-0648-76BB-D5092F18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3FAC9-DFA3-BEC9-B979-3B6E7FABF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760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6E48F9-489B-1596-71ED-70468F2F9E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A889CC-08E2-421E-196C-A4F54C4DB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189AB-0D3B-F2E1-CAAF-CE6053C09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A4651-6D67-5E4F-A16C-FA26C6C33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105A4-FA08-E4F9-4AAC-69C01709D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6151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565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852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898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550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87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4945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5823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83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8271F-F590-595D-5182-4B3B5148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BF6D5-48DD-54FF-E4CB-41ACD8EF1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BF23-CAB9-96EA-2E26-E737378D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638E3-963A-7D7F-9E46-D071DB83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34901-02FA-9B01-647B-D610FEEF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FB72447-4790-791A-4426-A2B5608A9E3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00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070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3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65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8633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087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743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768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481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3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4302F-986B-ED44-A216-1454F8EC0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69FF2-336A-5E75-3C32-E66572867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4BB54-E8A8-379A-8BC6-1E77DE73D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8859A-FB3F-A98A-6EAC-B79CCEBC9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4D725-F0AB-CEF1-87F6-F4A073F1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075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FCC0D-82EF-42A4-626C-2A02C37E3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527A2-7436-EB3E-2CCB-F0ECC447D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24B54-EF36-6C67-3077-3B91C3C3D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BD434-4464-3CAA-E70F-58EC12932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A0F3D-D9B0-F5FF-95F7-1E1C87D2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BD10D-DFB8-9020-C271-8570622E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176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08CB-57BE-0389-8D2F-46A80DDE1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A4331-8B7D-AD72-1D64-0C4C6C8F4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878A-5538-D1AC-90E9-811F0668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1E9FBD-B7DC-88CF-6EE9-9486E16C62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B49F8-B968-FDB1-1C47-5172D205FD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6CB195-682C-2141-55CC-68E046BA7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5CED01-CD02-1D96-34E3-DDC933E3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12C8C1-B77A-59F3-4E71-4A5F3D6D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6667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0FDB3-11B0-45A0-8485-363F8E68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B9B10A-BE1A-F52F-BD19-5E81DB5A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2E8A0-8403-B289-822B-5C9F9471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F9982-F3E8-4F18-86AB-670E52F54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839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DEF340-4E9E-EE78-49CB-234F76A5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6D413-CA6C-57C5-7D9C-27C2AFB4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A1439-4E8C-E5FC-A090-B6F64E46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20191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7A704-4326-4DE1-408F-00F56DF1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C54D2-03EF-F767-9FB8-E00708BA5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369A3-9E1F-04D1-22ED-5CE4FB9A0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94C12-3F81-3DE3-7DA9-DEB61661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DA7A6-67B7-8231-122F-96D7CC1E5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C42FD-954B-7FAA-193D-9754BCF7C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282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9C512-DA31-28A7-B005-7E6B792F2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2FA14A-8AF9-088C-C1EA-A7BE53B72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6BBA3-5F92-7BB3-285E-D10F7BBD7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CCB80-0E11-3489-A5E0-401FC301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A8A2F-AC4C-5A94-FAC8-81E3B783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1B1A0-AAD6-0757-D698-C8D6D06D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0963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9D968A-2BAD-E634-2884-19356C04B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F60-02A1-C28F-8E9F-A09927451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DB5F7-5561-B7DB-51B1-B8521D94F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25B51-4DB0-FF6C-C693-1E5F51E330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1E076-9E46-779F-0C7F-A1FBFB219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033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5041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, cloud&#10;&#10;Description automatically generated">
            <a:extLst>
              <a:ext uri="{FF2B5EF4-FFF2-40B4-BE49-F238E27FC236}">
                <a16:creationId xmlns:a16="http://schemas.microsoft.com/office/drawing/2014/main" id="{D859870D-8E4B-01A0-811A-AD0B43F761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682D70-A02A-ECF3-1F25-EAA7E910B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5294811" y="2323026"/>
            <a:ext cx="5891997" cy="1084218"/>
          </a:xfrm>
        </p:spPr>
        <p:txBody>
          <a:bodyPr anchor="b">
            <a:norm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释经讲道简介</a:t>
            </a:r>
            <a:endParaRPr lang="en-CA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51CA5C-CA7F-B0DD-3C60-F0F64CE91D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4811" y="3361984"/>
            <a:ext cx="5891997" cy="617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2CD8433-276E-669A-2874-36603FB435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4811" y="3875807"/>
            <a:ext cx="5891997" cy="617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5553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836762" y="1832789"/>
            <a:ext cx="98858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 startAt="4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改革家对释经讲道的信念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200150" lvl="1" indent="-742950">
              <a:buFont typeface="+mj-lt"/>
              <a:buAutoNum type="alphaLcPeriod"/>
              <a:defRPr/>
            </a:pPr>
            <a:r>
              <a:rPr lang="zh-CN" altLang="en-US" sz="44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讲道的职事</a:t>
            </a:r>
            <a:endParaRPr lang="en-CA" altLang="zh-CN" sz="44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200150" lvl="1" indent="-742950">
              <a:buFont typeface="+mj-lt"/>
              <a:buAutoNum type="alphaLcPeriod"/>
              <a:defRPr/>
            </a:pPr>
            <a:r>
              <a:rPr lang="zh-CN" altLang="en-US" sz="44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讲道的功能</a:t>
            </a:r>
            <a:endParaRPr lang="en-CA" altLang="zh-CN" sz="44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200150" lvl="1" indent="-742950">
              <a:buFont typeface="+mj-lt"/>
              <a:buAutoNum type="alphaLcPeriod"/>
              <a:defRPr/>
            </a:pPr>
            <a:r>
              <a:rPr lang="zh-CN" altLang="en-US" sz="44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讲道的内容</a:t>
            </a:r>
            <a:endParaRPr lang="en-CA" altLang="zh-CN" sz="44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200150" lvl="1" indent="-742950">
              <a:buFont typeface="+mj-lt"/>
              <a:buAutoNum type="alphaLcPeriod"/>
              <a:defRPr/>
            </a:pPr>
            <a:r>
              <a:rPr lang="zh-CN" altLang="en-US" sz="44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讲道的有效性</a:t>
            </a:r>
            <a:endParaRPr kumimoji="0" lang="zh-CN" altLang="en-US" sz="4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释经讲道的重要性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837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836762" y="1832789"/>
            <a:ext cx="98858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+mj-lt"/>
              <a:buAutoNum type="arabicParenR"/>
            </a:pPr>
            <a:r>
              <a:rPr lang="zh-TW" sz="4400" b="1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释经讲道的基本结构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alphaLcParenR"/>
            </a:pPr>
            <a:r>
              <a:rPr lang="zh-TW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解释经文</a:t>
            </a:r>
            <a:r>
              <a:rPr lang="zh-CN" altLang="en-US" sz="4400" spc="17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原意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alphaLcParenR"/>
            </a:pPr>
            <a:r>
              <a:rPr lang="zh-TW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找出</a:t>
            </a:r>
            <a:r>
              <a:rPr lang="zh-CN" altLang="en-US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真理</a:t>
            </a:r>
            <a:r>
              <a:rPr lang="zh-TW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原则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alphaLcParenR"/>
            </a:pPr>
            <a:r>
              <a:rPr lang="zh-CN" altLang="en-US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将真理</a:t>
            </a:r>
            <a:r>
              <a:rPr lang="zh-TW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应用</a:t>
            </a:r>
            <a:r>
              <a:rPr lang="zh-CN" altLang="en-US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于今天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释经讲道</a:t>
            </a:r>
            <a:r>
              <a:rPr lang="zh-CN" altLang="en-US" sz="48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须知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8553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836762" y="1832789"/>
            <a:ext cx="98858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>
              <a:buFont typeface="+mj-lt"/>
              <a:buAutoNum type="arabicParenR" startAt="2"/>
            </a:pPr>
            <a:r>
              <a:rPr lang="zh-TW" sz="4400" b="1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识别释经讲道的秘诀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alphaLcParenR"/>
            </a:pPr>
            <a:r>
              <a:rPr lang="zh-TW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有否认真解释经文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alphaLcParenR"/>
            </a:pPr>
            <a:r>
              <a:rPr lang="zh-CN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讲道的重点是否出于经文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alphaLcParenR"/>
            </a:pPr>
            <a:r>
              <a:rPr lang="zh-CN" sz="4400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应用是否与经文的原则相符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arenR" startAt="2"/>
            </a:pPr>
            <a:r>
              <a:rPr lang="zh-CN" sz="4400" b="1" spc="17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听道的态度：虚心求圣灵感动</a:t>
            </a:r>
            <a:endParaRPr lang="en-CA" sz="4400" spc="17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释经讲道</a:t>
            </a:r>
            <a:r>
              <a:rPr lang="zh-CN" altLang="en-US" sz="48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须知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9953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836762" y="1832789"/>
            <a:ext cx="98858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正如中国文学中有诗，词，歌，赋，散文，小说等文体，圣经中亦有不同的文体。 虽然解释经的普遍原则可以普遍地适用于不同的文学体裁中，但在解释的时候，各种文体的特征仍需要特别留意，有时候甚至要采用不同体裁的解释原则。 圣经作者借着不同的体裁来表达信息，因此，知道文体独特的写作技巧，将会带来更准确的解经。</a:t>
            </a:r>
            <a:endParaRPr lang="zh-TW" altLang="en-US" sz="3600" spc="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经文文体分类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70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457200" y="1832789"/>
            <a:ext cx="107571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+mj-lt"/>
              <a:buAutoNum type="arabicParenR"/>
            </a:pP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叙事文 </a:t>
            </a:r>
            <a:r>
              <a:rPr lang="en-CA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- 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讲述一个故事或事件的发生
说明文 </a:t>
            </a:r>
            <a:r>
              <a:rPr lang="en-CA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- 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论述或解释一个观念 
比喻 </a:t>
            </a:r>
            <a:r>
              <a:rPr lang="en-CA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- 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借着一次生活的经历或一个故事来衬托</a:t>
            </a:r>
            <a:r>
              <a:rPr lang="en-CA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	   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出一项真理
诗类</a:t>
            </a: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智慧文学 </a:t>
            </a:r>
            <a:r>
              <a:rPr lang="en-CA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- 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借着抒发感情的文字来描述或</a:t>
            </a:r>
            <a:r>
              <a:rPr lang="en-CA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				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解释
启示文学 </a:t>
            </a:r>
            <a:r>
              <a:rPr lang="en-CA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- 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叙述当代历史性的问题，并且在异</a:t>
            </a:r>
            <a:r>
              <a:rPr lang="en-CA" altLang="zh-CN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		   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象中预指它们历史的结局</a:t>
            </a:r>
            <a:endParaRPr lang="zh-TW" altLang="en-US" sz="3600" spc="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经文文体分类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4829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95DD5BC2-A8E7-4CAD-955A-3807355EC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7B40B49E-0AAE-4F83-8B0A-EB7C41036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15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3" name="Rounded Rectangle 11">
            <a:extLst>
              <a:ext uri="{FF2B5EF4-FFF2-40B4-BE49-F238E27FC236}">
                <a16:creationId xmlns:a16="http://schemas.microsoft.com/office/drawing/2014/main" id="{52009DA8-640E-4004-AA63-72884752D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03" y="643464"/>
            <a:ext cx="10905195" cy="5571072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BA1BCA48-A452-4C61-9430-058C78C65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04" y="1665294"/>
            <a:ext cx="10451592" cy="3527412"/>
          </a:xfrm>
          <a:prstGeom prst="rect">
            <a:avLst/>
          </a:prstGeom>
          <a:ln w="31750" cap="sq">
            <a:noFill/>
            <a:miter lim="8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FEB76B-B657-4100-B68D-C7A3172CB77C}"/>
              </a:ext>
            </a:extLst>
          </p:cNvPr>
          <p:cNvSpPr txBox="1"/>
          <p:nvPr/>
        </p:nvSpPr>
        <p:spPr>
          <a:xfrm>
            <a:off x="1052832" y="617981"/>
            <a:ext cx="10086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剖析敘事文：</a:t>
            </a:r>
            <a:endParaRPr kumimoji="0" lang="en-CA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將自己投入故事的人物身上，穿上别人的鞋子走一里路</a:t>
            </a:r>
            <a:endParaRPr kumimoji="0" lang="en-C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367213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654958" y="1686140"/>
            <a:ext cx="870154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主题大纲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. 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释经讲道的重要性</a:t>
            </a:r>
            <a:b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二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. </a:t>
            </a:r>
            <a:r>
              <a:rPr lang="zh-CN" altLang="en-US" sz="44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释经讲道须知</a:t>
            </a:r>
            <a:b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三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. </a:t>
            </a:r>
            <a:r>
              <a:rPr lang="zh-CN" altLang="en-US" sz="4400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经文分类与释经讲道</a:t>
            </a:r>
            <a:b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 Light" panose="02010600030101010101" pitchFamily="2" charset="-122"/>
                <a:ea typeface="等线 Light" panose="02010600030101010101" pitchFamily="2" charset="-122"/>
                <a:cs typeface="+mn-cs"/>
              </a:rPr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3069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2001328" y="1832789"/>
            <a:ext cx="720853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宗教改革的四个唯独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028700" lvl="1" indent="-571500">
              <a:buFont typeface="Wingdings" panose="05000000000000000000" pitchFamily="2" charset="2"/>
              <a:buChar char="Ø"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维独圣经</a:t>
            </a:r>
            <a:endParaRPr kumimoji="0" lang="en-CA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028700" lvl="1" indent="-571500">
              <a:buFont typeface="Wingdings" panose="05000000000000000000" pitchFamily="2" charset="2"/>
              <a:buChar char="Ø"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维独基督</a:t>
            </a:r>
            <a:endParaRPr kumimoji="0" lang="en-CA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028700" lvl="1" indent="-571500">
              <a:buFont typeface="Wingdings" panose="05000000000000000000" pitchFamily="2" charset="2"/>
              <a:buChar char="Ø"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维独信心</a:t>
            </a:r>
            <a:endParaRPr kumimoji="0" lang="en-CA" altLang="zh-CN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028700" lvl="1" indent="-571500">
              <a:buFont typeface="Wingdings" panose="05000000000000000000" pitchFamily="2" charset="2"/>
              <a:buChar char="Ø"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维独恩典</a:t>
            </a:r>
            <a:endParaRPr kumimoji="0" lang="en-C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释经讲道的重要性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2997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836762" y="1832789"/>
            <a:ext cx="988587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 startAt="2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改革家们认定圣经是神的道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1200150" lvl="1" indent="-742950" fontAlgn="b">
              <a:buFont typeface="+mj-lt"/>
              <a:buAutoNum type="alphaLcPeriod"/>
            </a:pPr>
            <a:r>
              <a:rPr lang="zh-CN" altLang="en-US" sz="4000" dirty="0">
                <a:latin typeface="STKaiti" panose="02010600040101010101" pitchFamily="2" charset="-122"/>
                <a:ea typeface="STKaiti" panose="02010600040101010101" pitchFamily="2" charset="-122"/>
              </a:rPr>
              <a:t>神的道  </a:t>
            </a:r>
            <a:endParaRPr lang="en-CA" altLang="zh-CN" sz="4000" dirty="0">
              <a:latin typeface="STKaiti" panose="02010600040101010101" pitchFamily="2" charset="-122"/>
              <a:ea typeface="STKaiti" panose="02010600040101010101" pitchFamily="2" charset="-122"/>
            </a:endParaRPr>
          </a:p>
          <a:p>
            <a:pPr marL="1485900" lvl="2" indent="-571500" fontAlgn="b">
              <a:buFont typeface="Wingdings" panose="05000000000000000000" pitchFamily="2" charset="2"/>
              <a:buChar char="Ø"/>
            </a:pPr>
            <a:r>
              <a:rPr lang="zh-CN" altLang="en-US" sz="4000" dirty="0">
                <a:latin typeface="STKaiti" panose="02010600040101010101" pitchFamily="2" charset="-122"/>
                <a:ea typeface="STKaiti" panose="02010600040101010101" pitchFamily="2" charset="-122"/>
              </a:rPr>
              <a:t>耶稣基督 </a:t>
            </a:r>
            <a:r>
              <a:rPr lang="en-US" altLang="zh-CN" sz="4000" dirty="0">
                <a:latin typeface="STKaiti" panose="02010600040101010101" pitchFamily="2" charset="-122"/>
                <a:ea typeface="STKaiti" panose="02010600040101010101" pitchFamily="2" charset="-122"/>
              </a:rPr>
              <a:t>– </a:t>
            </a:r>
            <a:r>
              <a:rPr lang="zh-CN" altLang="en-US" sz="4000" dirty="0">
                <a:latin typeface="STKaiti" panose="02010600040101010101" pitchFamily="2" charset="-122"/>
                <a:ea typeface="STKaiti" panose="02010600040101010101" pitchFamily="2" charset="-122"/>
              </a:rPr>
              <a:t>道成肉身的耶稣基督是最高启示，是神的自我显示</a:t>
            </a:r>
            <a:endParaRPr lang="en-CA" altLang="zh-CN" sz="4000" dirty="0">
              <a:latin typeface="STKaiti" panose="02010600040101010101" pitchFamily="2" charset="-122"/>
              <a:ea typeface="STKaiti" panose="02010600040101010101" pitchFamily="2" charset="-122"/>
            </a:endParaRPr>
          </a:p>
          <a:p>
            <a:pPr marL="1485900" lvl="2" indent="-571500" fontAlgn="b">
              <a:buFont typeface="Wingdings" panose="05000000000000000000" pitchFamily="2" charset="2"/>
              <a:buChar char="Ø"/>
            </a:pPr>
            <a:r>
              <a:rPr lang="zh-CN" altLang="en-US" sz="4000" dirty="0">
                <a:latin typeface="STKaiti" panose="02010600040101010101" pitchFamily="2" charset="-122"/>
                <a:ea typeface="STKaiti" panose="02010600040101010101" pitchFamily="2" charset="-122"/>
              </a:rPr>
              <a:t>宣讲的道 </a:t>
            </a:r>
            <a:r>
              <a:rPr lang="en-US" altLang="zh-CN" sz="4000" dirty="0">
                <a:latin typeface="STKaiti" panose="02010600040101010101" pitchFamily="2" charset="-122"/>
                <a:ea typeface="STKaiti" panose="02010600040101010101" pitchFamily="2" charset="-122"/>
              </a:rPr>
              <a:t>– </a:t>
            </a:r>
            <a:r>
              <a:rPr lang="zh-CN" altLang="en-US" sz="4000" dirty="0">
                <a:latin typeface="STKaiti" panose="02010600040101010101" pitchFamily="2" charset="-122"/>
                <a:ea typeface="STKaiti" panose="02010600040101010101" pitchFamily="2" charset="-122"/>
              </a:rPr>
              <a:t>口传，讲道等</a:t>
            </a:r>
            <a:endParaRPr lang="en-CA" altLang="zh-CN" sz="4000" dirty="0">
              <a:latin typeface="STKaiti" panose="02010600040101010101" pitchFamily="2" charset="-122"/>
              <a:ea typeface="STKaiti" panose="02010600040101010101" pitchFamily="2" charset="-122"/>
            </a:endParaRPr>
          </a:p>
          <a:p>
            <a:pPr marL="1485900" lvl="2" indent="-571500" fontAlgn="b">
              <a:buFont typeface="Wingdings" panose="05000000000000000000" pitchFamily="2" charset="2"/>
              <a:buChar char="Ø"/>
            </a:pPr>
            <a:r>
              <a:rPr lang="zh-CN" altLang="en-US" sz="4000" dirty="0">
                <a:latin typeface="STKaiti" panose="02010600040101010101" pitchFamily="2" charset="-122"/>
                <a:ea typeface="STKaiti" panose="02010600040101010101" pitchFamily="2" charset="-122"/>
              </a:rPr>
              <a:t>记录的道 </a:t>
            </a:r>
            <a:r>
              <a:rPr lang="en-US" altLang="zh-CN" sz="4000" dirty="0">
                <a:latin typeface="STKaiti" panose="02010600040101010101" pitchFamily="2" charset="-122"/>
                <a:ea typeface="STKaiti" panose="02010600040101010101" pitchFamily="2" charset="-122"/>
              </a:rPr>
              <a:t>– </a:t>
            </a:r>
            <a:r>
              <a:rPr lang="zh-CN" altLang="en-US" sz="4000" dirty="0">
                <a:latin typeface="STKaiti" panose="02010600040101010101" pitchFamily="2" charset="-122"/>
                <a:ea typeface="STKaiti" panose="02010600040101010101" pitchFamily="2" charset="-122"/>
              </a:rPr>
              <a:t>圣经</a:t>
            </a:r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释经讲道的重要性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18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202E3D8A-B57B-3972-8E9E-4CF5F72FB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4724401"/>
            <a:ext cx="24415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400" dirty="0">
                <a:latin typeface="STKaiti" panose="02010600040101010101" pitchFamily="2" charset="-122"/>
                <a:ea typeface="STKaiti" panose="02010600040101010101" pitchFamily="2" charset="-122"/>
              </a:rPr>
              <a:t>记录的道
</a:t>
            </a:r>
            <a:r>
              <a:rPr lang="en-US" altLang="zh-CN" sz="4400" dirty="0">
                <a:latin typeface="STKaiti" panose="02010600040101010101" pitchFamily="2" charset="-122"/>
                <a:ea typeface="STKaiti" panose="02010600040101010101" pitchFamily="2" charset="-122"/>
              </a:rPr>
              <a:t>-</a:t>
            </a:r>
            <a:r>
              <a:rPr lang="zh-CN" altLang="en-US" sz="4400" dirty="0">
                <a:latin typeface="STKaiti" panose="02010600040101010101" pitchFamily="2" charset="-122"/>
                <a:ea typeface="STKaiti" panose="02010600040101010101" pitchFamily="2" charset="-122"/>
              </a:rPr>
              <a:t>圣经</a:t>
            </a:r>
            <a:endParaRPr lang="de-DE" altLang="en-US" sz="4400" dirty="0">
              <a:latin typeface="STKaiti" panose="02010600040101010101" pitchFamily="2" charset="-122"/>
              <a:ea typeface="STKaiti" panose="02010600040101010101" pitchFamily="2" charset="-122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18928D-C532-BF89-CCA0-DC82C8458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660830"/>
            <a:ext cx="90408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400" dirty="0">
                <a:latin typeface="STKaiti" panose="02010600040101010101" pitchFamily="2" charset="-122"/>
                <a:ea typeface="STKaiti" panose="02010600040101010101" pitchFamily="2" charset="-122"/>
              </a:rPr>
              <a:t>成肉身的道</a:t>
            </a:r>
            <a:r>
              <a:rPr lang="en-US" altLang="zh-CN" sz="4400" dirty="0">
                <a:latin typeface="STKaiti" panose="02010600040101010101" pitchFamily="2" charset="-122"/>
                <a:ea typeface="STKaiti" panose="02010600040101010101" pitchFamily="2" charset="-122"/>
              </a:rPr>
              <a:t>-</a:t>
            </a:r>
            <a:r>
              <a:rPr lang="zh-CN" altLang="en-US" sz="4400" dirty="0">
                <a:latin typeface="STKaiti" panose="02010600040101010101" pitchFamily="2" charset="-122"/>
                <a:ea typeface="STKaiti" panose="02010600040101010101" pitchFamily="2" charset="-122"/>
              </a:rPr>
              <a:t>耶稣基</a:t>
            </a:r>
            <a:r>
              <a:rPr lang="zh-CN" altLang="de-DE" sz="4400" dirty="0">
                <a:latin typeface="STKaiti" panose="02010600040101010101" pitchFamily="2" charset="-122"/>
                <a:ea typeface="STKaiti" panose="02010600040101010101" pitchFamily="2" charset="-122"/>
              </a:rPr>
              <a:t>督</a:t>
            </a:r>
            <a:endParaRPr lang="de-DE" altLang="en-US" sz="4400" dirty="0">
              <a:latin typeface="STKaiti" panose="02010600040101010101" pitchFamily="2" charset="-122"/>
              <a:ea typeface="STKaiti" panose="02010600040101010101" pitchFamily="2" charset="-122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005A22B-3326-9431-D000-46DBEDFD6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7800" y="4724401"/>
            <a:ext cx="41402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400" dirty="0">
                <a:latin typeface="STKaiti" panose="02010600040101010101" pitchFamily="2" charset="-122"/>
                <a:ea typeface="STKaiti" panose="02010600040101010101" pitchFamily="2" charset="-122"/>
              </a:rPr>
              <a:t>宣讲的道
</a:t>
            </a:r>
            <a:r>
              <a:rPr lang="en-US" altLang="zh-CN" sz="4400" dirty="0">
                <a:latin typeface="STKaiti" panose="02010600040101010101" pitchFamily="2" charset="-122"/>
                <a:ea typeface="STKaiti" panose="02010600040101010101" pitchFamily="2" charset="-122"/>
              </a:rPr>
              <a:t>-</a:t>
            </a:r>
            <a:r>
              <a:rPr lang="zh-CN" altLang="en-US" sz="4400" dirty="0">
                <a:latin typeface="STKaiti" panose="02010600040101010101" pitchFamily="2" charset="-122"/>
                <a:ea typeface="STKaiti" panose="02010600040101010101" pitchFamily="2" charset="-122"/>
              </a:rPr>
              <a:t>口传，讲道</a:t>
            </a:r>
            <a:endParaRPr lang="de-DE" altLang="en-US" sz="4400" dirty="0">
              <a:latin typeface="STKaiti" panose="02010600040101010101" pitchFamily="2" charset="-122"/>
              <a:ea typeface="STKaiti" panose="02010600040101010101" pitchFamily="2" charset="-122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2D65719-98C6-5217-1155-154F3EA6ED85}"/>
              </a:ext>
            </a:extLst>
          </p:cNvPr>
          <p:cNvSpPr/>
          <p:nvPr/>
        </p:nvSpPr>
        <p:spPr>
          <a:xfrm>
            <a:off x="3683478" y="1673524"/>
            <a:ext cx="4718649" cy="2803585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4718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836762" y="1832789"/>
            <a:ext cx="988587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 startAt="2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改革家们认定圣经是神的道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 startAt="2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改革家们认真讲道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just">
              <a:tabLst>
                <a:tab pos="252095" algn="l"/>
                <a:tab pos="540385" algn="l"/>
                <a:tab pos="683895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626100" algn="l"/>
              </a:tabLst>
            </a:pPr>
            <a:r>
              <a:rPr lang="zh-CN" sz="3200" b="1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赛 55:10  雨雪从天而降，并不返回，却滋润地土，</a:t>
            </a:r>
            <a:r>
              <a:rPr lang="en-CA" altLang="zh-CN" sz="3200" b="1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			</a:t>
            </a:r>
            <a:r>
              <a:rPr lang="zh-CN" sz="3200" b="1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使地上发芽结实，使撒种的有种，使要吃的有粮。 </a:t>
            </a:r>
            <a:endParaRPr lang="en-CA" sz="3200" b="1" dirty="0">
              <a:solidFill>
                <a:srgbClr val="C00000"/>
              </a:solidFill>
              <a:effectLst/>
              <a:uFill>
                <a:solidFill>
                  <a:srgbClr val="000000"/>
                </a:solidFill>
              </a:uFill>
              <a:latin typeface="KaiTi" panose="02010609060101010101" pitchFamily="49" charset="-122"/>
              <a:ea typeface="KaiTi" panose="02010609060101010101" pitchFamily="49" charset="-122"/>
              <a:cs typeface="Arial Unicode MS"/>
            </a:endParaRPr>
          </a:p>
          <a:p>
            <a:pPr algn="just">
              <a:tabLst>
                <a:tab pos="252095" algn="l"/>
                <a:tab pos="540385" algn="l"/>
                <a:tab pos="683895" algn="l"/>
                <a:tab pos="800100" algn="l"/>
                <a:tab pos="1066800" algn="l"/>
                <a:tab pos="1333500" algn="l"/>
                <a:tab pos="1600200" algn="l"/>
                <a:tab pos="1866900" algn="l"/>
                <a:tab pos="2133600" algn="l"/>
                <a:tab pos="2400300" algn="l"/>
                <a:tab pos="2667000" algn="l"/>
                <a:tab pos="2933700" algn="l"/>
                <a:tab pos="3200400" algn="l"/>
                <a:tab pos="3467100" algn="l"/>
                <a:tab pos="3733800" algn="l"/>
                <a:tab pos="4000500" algn="l"/>
                <a:tab pos="4267200" algn="l"/>
                <a:tab pos="4533900" algn="l"/>
                <a:tab pos="4800600" algn="l"/>
                <a:tab pos="5067300" algn="l"/>
                <a:tab pos="5334000" algn="l"/>
                <a:tab pos="5600700" algn="l"/>
                <a:tab pos="5626100" algn="l"/>
              </a:tabLst>
            </a:pPr>
            <a:r>
              <a:rPr lang="zh-CN" sz="3200" b="1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赛 55:11  我口所出的话也必如此，决不徒然返回，</a:t>
            </a:r>
            <a:r>
              <a:rPr lang="en-CA" altLang="zh-CN" sz="3200" b="1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			</a:t>
            </a:r>
            <a:r>
              <a:rPr lang="zh-CN" sz="3200" b="1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却要成就我所喜悦的，在我发他去成就的事上必然</a:t>
            </a:r>
            <a:r>
              <a:rPr lang="en-CA" altLang="zh-CN" sz="3200" b="1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		</a:t>
            </a:r>
            <a:r>
              <a:rPr lang="zh-CN" sz="3200" b="1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亨通。</a:t>
            </a:r>
            <a:endParaRPr lang="en-CA" sz="3200" b="1" dirty="0">
              <a:solidFill>
                <a:srgbClr val="C00000"/>
              </a:solidFill>
              <a:effectLst/>
              <a:uFill>
                <a:solidFill>
                  <a:srgbClr val="000000"/>
                </a:solidFill>
              </a:uFill>
              <a:latin typeface="KaiTi" panose="02010609060101010101" pitchFamily="49" charset="-122"/>
              <a:ea typeface="KaiTi" panose="02010609060101010101" pitchFamily="49" charset="-122"/>
              <a:cs typeface="Arial Unicode M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释经讲道的重要性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692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836762" y="1832789"/>
            <a:ext cx="1021367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 startAt="2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改革家们认定圣经是神的道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 startAt="2"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改革家们认真讲道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4000" dirty="0">
                <a:latin typeface="KaiTi" panose="02010609060101010101" pitchFamily="49" charset="-122"/>
                <a:ea typeface="KaiTi" panose="02010609060101010101" pitchFamily="49" charset="-122"/>
              </a:rPr>
              <a:t>马丁路德 </a:t>
            </a:r>
            <a:r>
              <a:rPr lang="en-CA" altLang="zh-CN" sz="4000" dirty="0"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lang="zh-CN" altLang="en-US" sz="4000" dirty="0">
                <a:latin typeface="KaiTi" panose="02010609060101010101" pitchFamily="49" charset="-122"/>
                <a:ea typeface="KaiTi" panose="02010609060101010101" pitchFamily="49" charset="-122"/>
              </a:rPr>
              <a:t>每周将</a:t>
            </a:r>
            <a:r>
              <a:rPr lang="en-CA" altLang="zh-CN" sz="4000" dirty="0">
                <a:latin typeface="KaiTi" panose="02010609060101010101" pitchFamily="49" charset="-122"/>
                <a:ea typeface="KaiTi" panose="02010609060101010101" pitchFamily="49" charset="-122"/>
              </a:rPr>
              <a:t>2-3</a:t>
            </a:r>
            <a:r>
              <a:rPr lang="zh-CN" altLang="en-US" sz="4000" dirty="0">
                <a:latin typeface="KaiTi" panose="02010609060101010101" pitchFamily="49" charset="-122"/>
                <a:ea typeface="KaiTi" panose="02010609060101010101" pitchFamily="49" charset="-122"/>
              </a:rPr>
              <a:t>次道，讲道集超过</a:t>
            </a:r>
            <a:r>
              <a:rPr lang="en-CA" altLang="zh-CN" sz="4000" dirty="0">
                <a:latin typeface="KaiTi" panose="02010609060101010101" pitchFamily="49" charset="-122"/>
                <a:ea typeface="KaiTi" panose="02010609060101010101" pitchFamily="49" charset="-122"/>
              </a:rPr>
              <a:t>			 </a:t>
            </a:r>
            <a:r>
              <a:rPr lang="zh-CN" altLang="en-US" sz="4000" dirty="0">
                <a:latin typeface="KaiTi" panose="02010609060101010101" pitchFamily="49" charset="-122"/>
                <a:ea typeface="KaiTi" panose="02010609060101010101" pitchFamily="49" charset="-122"/>
              </a:rPr>
              <a:t>二千篇道</a:t>
            </a:r>
            <a:endParaRPr lang="en-CA" altLang="zh-CN" sz="4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defRPr/>
            </a:pP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加尔文 </a:t>
            </a:r>
            <a:r>
              <a:rPr kumimoji="0" lang="en-CA" altLang="zh-CN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每星期天将两次道，隔一星期，</a:t>
            </a:r>
            <a:r>
              <a:rPr kumimoji="0" lang="en-CA" altLang="zh-CN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			   </a:t>
            </a:r>
            <a:r>
              <a:rPr kumimoji="0" lang="zh-CN" altLang="en-US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每天讲道，</a:t>
            </a:r>
            <a:r>
              <a:rPr lang="zh-CN" altLang="en-US" sz="4000" dirty="0">
                <a:latin typeface="KaiTi" panose="02010609060101010101" pitchFamily="49" charset="-122"/>
                <a:ea typeface="KaiTi" panose="02010609060101010101" pitchFamily="49" charset="-122"/>
              </a:rPr>
              <a:t>讲道集超过二千篇道</a:t>
            </a:r>
            <a:endParaRPr lang="en-CA" altLang="zh-CN" sz="4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释经讲道的重要性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323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gnette1_portrait_de_martin_luther1.jpg">
            <a:extLst>
              <a:ext uri="{FF2B5EF4-FFF2-40B4-BE49-F238E27FC236}">
                <a16:creationId xmlns:a16="http://schemas.microsoft.com/office/drawing/2014/main" id="{0FC437E0-62CF-8C79-2E7B-1A13329CF9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5" b="33357"/>
          <a:stretch/>
        </p:blipFill>
        <p:spPr bwMode="auto">
          <a:xfrm>
            <a:off x="1" y="2622430"/>
            <a:ext cx="5556518" cy="439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John_Calvin_by_Holbein.png">
            <a:extLst>
              <a:ext uri="{FF2B5EF4-FFF2-40B4-BE49-F238E27FC236}">
                <a16:creationId xmlns:a16="http://schemas.microsoft.com/office/drawing/2014/main" id="{6781BA30-D607-4CD3-7EC7-E740625D6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019" y="1669845"/>
            <a:ext cx="4178646" cy="5348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EDA9BA05-0F0F-C74E-C739-8B1DFAB3A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6185" y="1246631"/>
            <a:ext cx="4023360" cy="10825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marL="952500" indent="-95250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zh-CN" altLang="en-US" sz="4400" dirty="0">
                <a:latin typeface="KaiTi" panose="02010609060101010101" pitchFamily="49" charset="-122"/>
                <a:ea typeface="KaiTi" panose="02010609060101010101" pitchFamily="49" charset="-122"/>
                <a:cs typeface="+mj-cs"/>
              </a:rPr>
              <a:t>马丁路德</a:t>
            </a:r>
            <a:endParaRPr lang="en-US" altLang="zh-CN" sz="4400" dirty="0">
              <a:latin typeface="KaiTi" panose="02010609060101010101" pitchFamily="49" charset="-122"/>
              <a:ea typeface="KaiTi" panose="02010609060101010101" pitchFamily="49" charset="-122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5AEA17-D450-1A99-E75C-DDDC73740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5731" y="292545"/>
            <a:ext cx="374722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 marL="952500" indent="-9525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600"/>
              </a:spcBef>
            </a:pPr>
            <a:endParaRPr lang="en-US" altLang="zh-CN" sz="3200" dirty="0">
              <a:solidFill>
                <a:srgbClr val="000000"/>
              </a:solidFill>
              <a:latin typeface="新宋体" panose="02010609030101010101" pitchFamily="49" charset="-122"/>
              <a:ea typeface="新宋体" panose="02010609030101010101" pitchFamily="49" charset="-122"/>
            </a:endParaRPr>
          </a:p>
          <a:p>
            <a:pPr algn="ctr">
              <a:spcBef>
                <a:spcPts val="600"/>
              </a:spcBef>
            </a:pPr>
            <a:r>
              <a:rPr lang="zh-CN" altLang="en-US" sz="4400" dirty="0">
                <a:latin typeface="KaiTi" panose="02010609060101010101" pitchFamily="49" charset="-122"/>
                <a:ea typeface="KaiTi" panose="02010609060101010101" pitchFamily="49" charset="-122"/>
              </a:rPr>
              <a:t>加尔文</a:t>
            </a:r>
            <a:endParaRPr lang="en-CA" altLang="zh-CN" sz="4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3075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EDA9BA05-0F0F-C74E-C739-8B1DFAB3A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498" y="340857"/>
            <a:ext cx="5333281" cy="10825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marL="952500" indent="-952500"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Ø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zh-CN" altLang="en-US" sz="4800" dirty="0">
                <a:latin typeface="KaiTi" panose="02010609060101010101" pitchFamily="49" charset="-122"/>
                <a:ea typeface="KaiTi" panose="02010609060101010101" pitchFamily="49" charset="-122"/>
                <a:cs typeface="+mj-cs"/>
              </a:rPr>
              <a:t>英国圣公会公祷书</a:t>
            </a:r>
            <a:endParaRPr lang="en-US" altLang="zh-CN" sz="4800" dirty="0">
              <a:latin typeface="KaiTi" panose="02010609060101010101" pitchFamily="49" charset="-122"/>
              <a:ea typeface="KaiTi" panose="02010609060101010101" pitchFamily="49" charset="-122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6667AD-DD4D-3A53-EC6B-4BEA5470C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719" y="1652708"/>
            <a:ext cx="4346419" cy="520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5D3A18B-1A4E-4D46-AC8D-397084812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138" y="1652708"/>
            <a:ext cx="3903970" cy="520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932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 twr Presentation Template v1.pptx" id="{C1CE3ECF-608C-4CE4-8E07-C1CD3D090943}" vid="{E7993F73-40D8-4043-9FF8-B991EE3619AE}"/>
    </a:ext>
  </a:extLst>
</a:theme>
</file>

<file path=ppt/theme/theme2.xml><?xml version="1.0" encoding="utf-8"?>
<a:theme xmlns:a="http://schemas.openxmlformats.org/drawingml/2006/main" name="1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8BEA83DCFA7A4BA384F577FF8AE71C" ma:contentTypeVersion="18" ma:contentTypeDescription="Create a new document." ma:contentTypeScope="" ma:versionID="bf96a5eb3a7b0fa1652efb5f3c9cdfd5">
  <xsd:schema xmlns:xsd="http://www.w3.org/2001/XMLSchema" xmlns:xs="http://www.w3.org/2001/XMLSchema" xmlns:p="http://schemas.microsoft.com/office/2006/metadata/properties" xmlns:ns2="710a583c-8a62-430e-abc2-6fedbbfd4914" xmlns:ns3="2efd96b3-4122-472d-b1da-5158b9ea978f" targetNamespace="http://schemas.microsoft.com/office/2006/metadata/properties" ma:root="true" ma:fieldsID="0262acc150731934b8a6aa9064d11f00" ns2:_="" ns3:_="">
    <xsd:import namespace="710a583c-8a62-430e-abc2-6fedbbfd4914"/>
    <xsd:import namespace="2efd96b3-4122-472d-b1da-5158b9ea97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a583c-8a62-430e-abc2-6fedbbfd4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1cdb6ec-ce1d-495a-b0fe-5b00a2b64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d96b3-4122-472d-b1da-5158b9ea978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c47a090-9447-4c46-b45d-895cd0015955}" ma:internalName="TaxCatchAll" ma:showField="CatchAllData" ma:web="2efd96b3-4122-472d-b1da-5158b9ea97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0a583c-8a62-430e-abc2-6fedbbfd4914">
      <Terms xmlns="http://schemas.microsoft.com/office/infopath/2007/PartnerControls"/>
    </lcf76f155ced4ddcb4097134ff3c332f>
    <TaxCatchAll xmlns="2efd96b3-4122-472d-b1da-5158b9ea978f" xsi:nil="true"/>
  </documentManagement>
</p:properties>
</file>

<file path=customXml/itemProps1.xml><?xml version="1.0" encoding="utf-8"?>
<ds:datastoreItem xmlns:ds="http://schemas.openxmlformats.org/officeDocument/2006/customXml" ds:itemID="{4B995E66-5A8B-456C-BCA3-8458AB96EB0A}"/>
</file>

<file path=customXml/itemProps2.xml><?xml version="1.0" encoding="utf-8"?>
<ds:datastoreItem xmlns:ds="http://schemas.openxmlformats.org/officeDocument/2006/customXml" ds:itemID="{A4A43002-62EE-4A93-BBCB-789D7A675638}"/>
</file>

<file path=customXml/itemProps3.xml><?xml version="1.0" encoding="utf-8"?>
<ds:datastoreItem xmlns:ds="http://schemas.openxmlformats.org/officeDocument/2006/customXml" ds:itemID="{D7CF3123-7369-429A-BA61-25B917DD0110}"/>
</file>

<file path=docProps/app.xml><?xml version="1.0" encoding="utf-8"?>
<Properties xmlns="http://schemas.openxmlformats.org/officeDocument/2006/extended-properties" xmlns:vt="http://schemas.openxmlformats.org/officeDocument/2006/docPropsVTypes">
  <Template>Custom twr Presentation Template v1</Template>
  <TotalTime>184</TotalTime>
  <Words>857</Words>
  <Application>Microsoft Office PowerPoint</Application>
  <PresentationFormat>Widescreen</PresentationFormat>
  <Paragraphs>56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等线 Light</vt:lpstr>
      <vt:lpstr>KaiTi</vt:lpstr>
      <vt:lpstr>新宋体</vt:lpstr>
      <vt:lpstr>STKaiti</vt:lpstr>
      <vt:lpstr>Arial</vt:lpstr>
      <vt:lpstr>Calibri</vt:lpstr>
      <vt:lpstr>Calibri Light</vt:lpstr>
      <vt:lpstr>Century Gothic</vt:lpstr>
      <vt:lpstr>Wingdings</vt:lpstr>
      <vt:lpstr>Office Theme</vt:lpstr>
      <vt:lpstr>1_Vapor Trail</vt:lpstr>
      <vt:lpstr>释经讲道简介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TWR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课程主题</dc:title>
  <dc:creator>Ruth Chan</dc:creator>
  <cp:lastModifiedBy>John Chan</cp:lastModifiedBy>
  <cp:revision>11</cp:revision>
  <dcterms:created xsi:type="dcterms:W3CDTF">2023-02-24T19:34:13Z</dcterms:created>
  <dcterms:modified xsi:type="dcterms:W3CDTF">2024-02-02T23:52:09Z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0x010100BA8BEA83DCFA7A4BA384F577FF8AE71C</vt:lpwstr>
  </property>
</Properties>
</file>