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93" r:id="rId2"/>
    <p:sldId id="418" r:id="rId3"/>
    <p:sldId id="662" r:id="rId4"/>
    <p:sldId id="510" r:id="rId5"/>
    <p:sldId id="887" r:id="rId6"/>
    <p:sldId id="616" r:id="rId7"/>
    <p:sldId id="789" r:id="rId8"/>
    <p:sldId id="895" r:id="rId9"/>
    <p:sldId id="890" r:id="rId10"/>
    <p:sldId id="581" r:id="rId11"/>
    <p:sldId id="608" r:id="rId12"/>
    <p:sldId id="595" r:id="rId13"/>
    <p:sldId id="819" r:id="rId14"/>
    <p:sldId id="818" r:id="rId15"/>
    <p:sldId id="776" r:id="rId16"/>
    <p:sldId id="785" r:id="rId17"/>
    <p:sldId id="786" r:id="rId18"/>
    <p:sldId id="787" r:id="rId19"/>
    <p:sldId id="822" r:id="rId20"/>
    <p:sldId id="823" r:id="rId21"/>
    <p:sldId id="892" r:id="rId22"/>
    <p:sldId id="889" r:id="rId23"/>
    <p:sldId id="891" r:id="rId24"/>
    <p:sldId id="820" r:id="rId25"/>
    <p:sldId id="893" r:id="rId26"/>
    <p:sldId id="821" r:id="rId27"/>
    <p:sldId id="894" r:id="rId28"/>
    <p:sldId id="813" r:id="rId29"/>
    <p:sldId id="791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力軍" initials="陳力軍" lastIdx="1" clrIdx="0">
    <p:extLst>
      <p:ext uri="{19B8F6BF-5375-455C-9EA6-DF929625EA0E}">
        <p15:presenceInfo xmlns:p15="http://schemas.microsoft.com/office/powerpoint/2012/main" userId="陳力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1746"/>
    <a:srgbClr val="00B6DE"/>
    <a:srgbClr val="03649F"/>
    <a:srgbClr val="0471B4"/>
    <a:srgbClr val="7D0049"/>
    <a:srgbClr val="04048E"/>
    <a:srgbClr val="000000"/>
    <a:srgbClr val="FFFFFF"/>
    <a:srgbClr val="438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3750" autoAdjust="0"/>
  </p:normalViewPr>
  <p:slideViewPr>
    <p:cSldViewPr snapToGrid="0" showGuides="1">
      <p:cViewPr varScale="1">
        <p:scale>
          <a:sx n="73" d="100"/>
          <a:sy n="73" d="100"/>
        </p:scale>
        <p:origin x="48" y="147"/>
      </p:cViewPr>
      <p:guideLst>
        <p:guide orient="horz" pos="2184"/>
        <p:guide pos="36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2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5B93A-2E16-4D22-B714-36274E2DD2F9}" type="datetimeFigureOut">
              <a:rPr lang="en-CA" smtClean="0"/>
              <a:t>2020-07-23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232DE-688B-423F-B91F-657F16FD8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704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4BB899-5662-4998-8EB6-E9882FD92C0B}" type="datetimeFigureOut">
              <a:rPr lang="zh-CN" altLang="en-US"/>
              <a:pPr>
                <a:defRPr/>
              </a:pPr>
              <a:t>2020/7/23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F3867E-3B6C-4588-8456-2186522D0C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2472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00361" y="-189570"/>
            <a:ext cx="12561756" cy="7047570"/>
            <a:chOff x="-100361" y="-189570"/>
            <a:chExt cx="12561756" cy="70085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-39029"/>
              <a:ext cx="12191996" cy="685799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100361" y="-189570"/>
              <a:ext cx="12561756" cy="2118731"/>
            </a:xfrm>
            <a:prstGeom prst="rect">
              <a:avLst/>
            </a:prstGeom>
            <a:gradFill flip="none" rotWithShape="0">
              <a:gsLst>
                <a:gs pos="62000">
                  <a:srgbClr val="FFFFFF">
                    <a:alpha val="59000"/>
                  </a:srgbClr>
                </a:gs>
                <a:gs pos="100000">
                  <a:schemeClr val="bg1">
                    <a:lumMod val="0"/>
                    <a:lumOff val="100000"/>
                    <a:alpha val="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767525" y="1971186"/>
            <a:ext cx="6975031" cy="406162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lang="en-CA" sz="5400" b="1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274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0" y="732298"/>
            <a:ext cx="10972800" cy="88265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content</a:t>
            </a:r>
            <a:endParaRPr lang="en-CA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759" y="1783540"/>
            <a:ext cx="10986641" cy="4381870"/>
          </a:xfrm>
          <a:prstGeom prst="rect">
            <a:avLst/>
          </a:prstGeom>
        </p:spPr>
        <p:txBody>
          <a:bodyPr lIns="91440" rIns="18288">
            <a:noAutofit/>
          </a:bodyPr>
          <a:lstStyle>
            <a:lvl1pPr marL="0" indent="0">
              <a:buClr>
                <a:schemeClr val="tx1"/>
              </a:buClr>
              <a:buFont typeface="+mj-lt"/>
              <a:buNone/>
              <a:defRPr sz="3600" b="0"/>
            </a:lvl1pPr>
          </a:lstStyle>
          <a:p>
            <a:pPr lvl="0"/>
            <a:r>
              <a:rPr lang="en-US" altLang="zh-CN" dirty="0"/>
              <a:t>detail</a:t>
            </a:r>
          </a:p>
          <a:p>
            <a:pPr lvl="0"/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094345" y="6393180"/>
            <a:ext cx="609600" cy="259080"/>
          </a:xfrm>
          <a:prstGeom prst="rect">
            <a:avLst/>
          </a:prstGeom>
        </p:spPr>
        <p:txBody>
          <a:bodyPr/>
          <a:lstStyle>
            <a:lvl1pPr marL="55562" indent="0" algn="r">
              <a:spcBef>
                <a:spcPts val="0"/>
              </a:spcBef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CA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865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0" y="732298"/>
            <a:ext cx="10972800" cy="88265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content</a:t>
            </a:r>
            <a:endParaRPr lang="en-C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481465"/>
            <a:ext cx="11010900" cy="1747885"/>
          </a:xfrm>
          <a:prstGeom prst="rect">
            <a:avLst/>
          </a:prstGeom>
          <a:solidFill>
            <a:schemeClr val="bg1"/>
          </a:solidFill>
          <a:ln w="47625" cap="rnd">
            <a:solidFill>
              <a:srgbClr val="7D0049"/>
            </a:solidFill>
            <a:prstDash val="sysDot"/>
          </a:ln>
        </p:spPr>
        <p:txBody>
          <a:bodyPr anchor="ctr"/>
          <a:lstStyle>
            <a:lvl1pPr marL="55562" indent="0">
              <a:buFontTx/>
              <a:buNone/>
              <a:defRPr sz="2800">
                <a:solidFill>
                  <a:srgbClr val="7D0049"/>
                </a:solidFill>
              </a:defRPr>
            </a:lvl1pPr>
            <a:lvl2pPr marL="411162" indent="0">
              <a:buFontTx/>
              <a:buNone/>
              <a:defRPr/>
            </a:lvl2pPr>
            <a:lvl3pPr marL="703263" indent="0">
              <a:buFontTx/>
              <a:buNone/>
              <a:defRPr/>
            </a:lvl3pPr>
            <a:lvl4pPr marL="979488" indent="0">
              <a:buFontTx/>
              <a:buNone/>
              <a:defRPr/>
            </a:lvl4pPr>
            <a:lvl5pPr marL="1206500" indent="0">
              <a:buFontTx/>
              <a:buNone/>
              <a:defRPr/>
            </a:lvl5pPr>
          </a:lstStyle>
          <a:p>
            <a:pPr lvl="0"/>
            <a:r>
              <a:rPr lang="en-US" dirty="0"/>
              <a:t>script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759" y="1783541"/>
            <a:ext cx="10986641" cy="2536250"/>
          </a:xfrm>
          <a:prstGeom prst="rect">
            <a:avLst/>
          </a:prstGeom>
        </p:spPr>
        <p:txBody>
          <a:bodyPr lIns="91440" rIns="18288">
            <a:noAutofit/>
          </a:bodyPr>
          <a:lstStyle>
            <a:lvl1pPr marL="0" indent="0">
              <a:buClr>
                <a:schemeClr val="tx1"/>
              </a:buClr>
              <a:buFont typeface="+mj-lt"/>
              <a:buNone/>
              <a:defRPr sz="3600" b="0"/>
            </a:lvl1pPr>
          </a:lstStyle>
          <a:p>
            <a:pPr lvl="0"/>
            <a:r>
              <a:rPr lang="en-US" altLang="zh-CN" dirty="0"/>
              <a:t>detail</a:t>
            </a:r>
          </a:p>
          <a:p>
            <a:pPr lvl="0"/>
            <a:endParaRPr lang="zh-CN" alt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094345" y="6393180"/>
            <a:ext cx="609600" cy="259080"/>
          </a:xfrm>
          <a:prstGeom prst="rect">
            <a:avLst/>
          </a:prstGeom>
        </p:spPr>
        <p:txBody>
          <a:bodyPr/>
          <a:lstStyle>
            <a:lvl1pPr marL="55562" indent="0" algn="r">
              <a:spcBef>
                <a:spcPts val="0"/>
              </a:spcBef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CA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0711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41AE-A37B-4A37-8952-B20C77E8C7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576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0000C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7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C689FB-4D05-4194-8D63-DA4959B88FB6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22B98F-D6D8-42A2-BC43-80938AB3C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80" r:id="rId3"/>
    <p:sldLayoutId id="2147483682" r:id="rId4"/>
    <p:sldLayoutId id="2147483684" r:id="rId5"/>
    <p:sldLayoutId id="2147483685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CN" sz="4400" b="1" kern="1200" dirty="0" smtClean="0">
          <a:solidFill>
            <a:srgbClr val="03649F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65125" indent="-309563" algn="l" rtl="0" eaLnBrk="0" fontAlgn="base" hangingPunct="0">
        <a:spcBef>
          <a:spcPts val="500"/>
        </a:spcBef>
        <a:spcAft>
          <a:spcPct val="0"/>
        </a:spcAft>
        <a:buClr>
          <a:srgbClr val="002060"/>
        </a:buClr>
        <a:buFont typeface="Georgia" panose="02040502050405020303" pitchFamily="18" charset="0"/>
        <a:buChar char="•"/>
        <a:defRPr lang="en-US" sz="3500" b="0" kern="1200" dirty="0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803275" indent="-392113" algn="l" rtl="0" eaLnBrk="0" fontAlgn="base" hangingPunct="0">
        <a:spcBef>
          <a:spcPts val="500"/>
        </a:spcBef>
        <a:spcAft>
          <a:spcPct val="0"/>
        </a:spcAft>
        <a:buClr>
          <a:srgbClr val="002060"/>
        </a:buClr>
        <a:buFont typeface="Georgia" panose="02040502050405020303" pitchFamily="18" charset="0"/>
        <a:buChar char="–"/>
        <a:defRPr lang="en-US" sz="3500" b="0" kern="1200" dirty="0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922338" indent="-219075" algn="l" rtl="0" eaLnBrk="0" fontAlgn="base" hangingPunct="0">
        <a:spcBef>
          <a:spcPts val="5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lang="en-US" sz="3500" b="0" kern="1200" dirty="0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lang="en-US" sz="3000" b="0" kern="1200" dirty="0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lang="en-US" sz="3000" b="0" kern="1200" dirty="0">
          <a:solidFill>
            <a:srgbClr val="00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66859" y="1243053"/>
            <a:ext cx="10119675" cy="406162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lang="en-CA" sz="5400" b="1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kumimoji="1" lang="zh-CN" altLang="en-US" sz="8800" dirty="0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Arial" charset="0"/>
              </a:rPr>
              <a:t>宣教與中國的將來</a:t>
            </a:r>
            <a:b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（馬太福音</a:t>
            </a: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24:14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br>
              <a:rPr lang="zh-CN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br>
              <a:rPr lang="zh-CN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br>
              <a:rPr kumimoji="1" lang="en-US" altLang="zh-CN" sz="6600" dirty="0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Arial" charset="0"/>
              </a:rPr>
            </a:br>
            <a:br>
              <a:rPr kumimoji="1" lang="en-US" altLang="zh-CN" sz="6600" dirty="0">
                <a:solidFill>
                  <a:srgbClr val="FF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Arial" charset="0"/>
              </a:rPr>
            </a:br>
            <a:endParaRPr lang="en-US" altLang="zh-CN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图片 1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95759" y="1783540"/>
            <a:ext cx="10986641" cy="4381870"/>
          </a:xfrm>
        </p:spPr>
        <p:txBody>
          <a:bodyPr/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一帶一路宣教契機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54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5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5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1" y="69579"/>
            <a:ext cx="901361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6400" spc="-7" dirty="0">
                <a:solidFill>
                  <a:srgbClr val="FF0000"/>
                </a:solidFill>
              </a:rPr>
              <a:t>「</a:t>
            </a:r>
            <a:r>
              <a:rPr sz="6400" spc="-7" dirty="0" err="1">
                <a:solidFill>
                  <a:srgbClr val="FF0000"/>
                </a:solidFill>
              </a:rPr>
              <a:t>一帶一路」的宣教契機</a:t>
            </a:r>
            <a:endParaRPr sz="6400" dirty="0"/>
          </a:p>
        </p:txBody>
      </p:sp>
      <p:sp>
        <p:nvSpPr>
          <p:cNvPr id="3" name="object 3"/>
          <p:cNvSpPr txBox="1"/>
          <p:nvPr/>
        </p:nvSpPr>
        <p:spPr>
          <a:xfrm>
            <a:off x="485946" y="1354967"/>
            <a:ext cx="11594253" cy="5034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6438" marR="299713" indent="-870352">
              <a:lnSpc>
                <a:spcPct val="102899"/>
              </a:lnSpc>
            </a:pPr>
            <a:r>
              <a:rPr sz="4533" spc="-7" dirty="0">
                <a:latin typeface="Wingdings"/>
                <a:cs typeface="Wingdings"/>
              </a:rPr>
              <a:t></a:t>
            </a:r>
            <a:r>
              <a:rPr sz="4533" b="1" spc="-7" dirty="0">
                <a:latin typeface="KaiTi"/>
                <a:cs typeface="KaiTi"/>
              </a:rPr>
              <a:t>「</a:t>
            </a:r>
            <a:r>
              <a:rPr sz="4533" b="1" spc="-7" dirty="0" err="1">
                <a:latin typeface="KaiTi"/>
                <a:cs typeface="KaiTi"/>
              </a:rPr>
              <a:t>一帶一路」所涵蓋的地區恰恰是「未得</a:t>
            </a:r>
            <a:r>
              <a:rPr sz="4533" b="1" spc="-7" dirty="0">
                <a:latin typeface="KaiTi"/>
                <a:cs typeface="KaiTi"/>
              </a:rPr>
              <a:t>  </a:t>
            </a:r>
            <a:r>
              <a:rPr sz="4533" b="1" dirty="0" err="1">
                <a:latin typeface="KaiTi"/>
                <a:cs typeface="KaiTi"/>
              </a:rPr>
              <a:t>之</a:t>
            </a:r>
            <a:r>
              <a:rPr sz="4533" b="1" spc="-13" dirty="0" err="1">
                <a:latin typeface="KaiTi"/>
                <a:cs typeface="KaiTi"/>
              </a:rPr>
              <a:t>民</a:t>
            </a:r>
            <a:r>
              <a:rPr sz="4533" b="1" dirty="0">
                <a:latin typeface="KaiTi"/>
                <a:cs typeface="KaiTi"/>
              </a:rPr>
              <a:t>」</a:t>
            </a:r>
            <a:r>
              <a:rPr sz="4533" b="1" spc="-13" dirty="0">
                <a:latin typeface="KaiTi"/>
                <a:cs typeface="KaiTi"/>
              </a:rPr>
              <a:t>─包</a:t>
            </a:r>
            <a:r>
              <a:rPr sz="4533" b="1" spc="7" dirty="0">
                <a:latin typeface="KaiTi"/>
                <a:cs typeface="KaiTi"/>
              </a:rPr>
              <a:t>括</a:t>
            </a:r>
            <a:r>
              <a:rPr sz="4533" b="1" spc="-13" dirty="0">
                <a:solidFill>
                  <a:srgbClr val="0000CC"/>
                </a:solidFill>
                <a:latin typeface="KaiTi"/>
                <a:cs typeface="KaiTi"/>
              </a:rPr>
              <a:t>穆斯</a:t>
            </a:r>
            <a:r>
              <a:rPr sz="4533" b="1" dirty="0">
                <a:solidFill>
                  <a:srgbClr val="0000CC"/>
                </a:solidFill>
                <a:latin typeface="KaiTi"/>
                <a:cs typeface="KaiTi"/>
              </a:rPr>
              <a:t>林</a:t>
            </a:r>
            <a:r>
              <a:rPr sz="4533" b="1" spc="-13" dirty="0">
                <a:solidFill>
                  <a:srgbClr val="0000CC"/>
                </a:solidFill>
                <a:latin typeface="KaiTi"/>
                <a:cs typeface="KaiTi"/>
              </a:rPr>
              <a:t>、印</a:t>
            </a:r>
            <a:r>
              <a:rPr sz="4533" b="1" dirty="0">
                <a:solidFill>
                  <a:srgbClr val="0000CC"/>
                </a:solidFill>
                <a:latin typeface="KaiTi"/>
                <a:cs typeface="KaiTi"/>
              </a:rPr>
              <a:t>度</a:t>
            </a:r>
            <a:r>
              <a:rPr sz="4533" b="1" spc="-13" dirty="0">
                <a:solidFill>
                  <a:srgbClr val="0000CC"/>
                </a:solidFill>
                <a:latin typeface="KaiTi"/>
                <a:cs typeface="KaiTi"/>
              </a:rPr>
              <a:t>教徒</a:t>
            </a:r>
            <a:r>
              <a:rPr sz="4533" b="1" dirty="0">
                <a:solidFill>
                  <a:srgbClr val="0000CC"/>
                </a:solidFill>
                <a:latin typeface="KaiTi"/>
                <a:cs typeface="KaiTi"/>
              </a:rPr>
              <a:t>和</a:t>
            </a:r>
            <a:r>
              <a:rPr sz="4533" b="1" spc="-13" dirty="0">
                <a:solidFill>
                  <a:srgbClr val="0000CC"/>
                </a:solidFill>
                <a:latin typeface="KaiTi"/>
                <a:cs typeface="KaiTi"/>
              </a:rPr>
              <a:t>佛教</a:t>
            </a:r>
            <a:r>
              <a:rPr sz="4533" b="1" spc="-27" dirty="0">
                <a:solidFill>
                  <a:srgbClr val="0000CC"/>
                </a:solidFill>
                <a:latin typeface="KaiTi"/>
                <a:cs typeface="KaiTi"/>
              </a:rPr>
              <a:t>徒</a:t>
            </a:r>
            <a:endParaRPr sz="4533" dirty="0">
              <a:latin typeface="KaiTi"/>
              <a:cs typeface="KaiTi"/>
            </a:endParaRPr>
          </a:p>
          <a:p>
            <a:pPr marL="888131">
              <a:spcBef>
                <a:spcPts val="160"/>
              </a:spcBef>
            </a:pPr>
            <a:r>
              <a:rPr sz="4533" b="1" spc="-13" dirty="0">
                <a:latin typeface="KaiTi"/>
                <a:cs typeface="KaiTi"/>
              </a:rPr>
              <a:t>─主要群居之地。</a:t>
            </a:r>
            <a:endParaRPr sz="4533" dirty="0">
              <a:latin typeface="KaiTi"/>
              <a:cs typeface="KaiTi"/>
            </a:endParaRPr>
          </a:p>
          <a:p>
            <a:pPr marL="886438" marR="367444" indent="-870352">
              <a:lnSpc>
                <a:spcPct val="102899"/>
              </a:lnSpc>
              <a:tabLst>
                <a:tab pos="818706" algn="l"/>
              </a:tabLst>
            </a:pPr>
            <a:r>
              <a:rPr sz="4533" spc="-7" dirty="0">
                <a:latin typeface="Wingdings"/>
                <a:cs typeface="Wingdings"/>
              </a:rPr>
              <a:t></a:t>
            </a:r>
            <a:r>
              <a:rPr sz="4533" spc="-7" dirty="0">
                <a:latin typeface="Times New Roman"/>
                <a:cs typeface="Times New Roman"/>
              </a:rPr>
              <a:t>	</a:t>
            </a:r>
            <a:r>
              <a:rPr sz="4533" b="1" spc="-13" dirty="0" err="1">
                <a:latin typeface="KaiTi"/>
                <a:cs typeface="KaiTi"/>
              </a:rPr>
              <a:t>隨</a:t>
            </a:r>
            <a:r>
              <a:rPr sz="4533" b="1" dirty="0" err="1">
                <a:latin typeface="KaiTi"/>
                <a:cs typeface="KaiTi"/>
              </a:rPr>
              <a:t>著</a:t>
            </a:r>
            <a:r>
              <a:rPr sz="4533" b="1" spc="-13" dirty="0" err="1">
                <a:latin typeface="KaiTi"/>
                <a:cs typeface="KaiTi"/>
              </a:rPr>
              <a:t>中</a:t>
            </a:r>
            <a:r>
              <a:rPr sz="4533" b="1" dirty="0" err="1">
                <a:latin typeface="KaiTi"/>
                <a:cs typeface="KaiTi"/>
              </a:rPr>
              <a:t>國</a:t>
            </a:r>
            <a:r>
              <a:rPr sz="4533" b="1" spc="-13" dirty="0" err="1">
                <a:latin typeface="KaiTi"/>
                <a:cs typeface="KaiTi"/>
              </a:rPr>
              <a:t>政治</a:t>
            </a:r>
            <a:r>
              <a:rPr sz="4533" b="1" dirty="0" err="1">
                <a:latin typeface="KaiTi"/>
                <a:cs typeface="KaiTi"/>
              </a:rPr>
              <a:t>和</a:t>
            </a:r>
            <a:r>
              <a:rPr sz="4533" b="1" spc="-13" dirty="0" err="1">
                <a:latin typeface="KaiTi"/>
                <a:cs typeface="KaiTi"/>
              </a:rPr>
              <a:t>經濟</a:t>
            </a:r>
            <a:r>
              <a:rPr sz="4533" b="1" dirty="0" err="1">
                <a:latin typeface="KaiTi"/>
                <a:cs typeface="KaiTi"/>
              </a:rPr>
              <a:t>力</a:t>
            </a:r>
            <a:r>
              <a:rPr sz="4533" b="1" spc="-13" dirty="0" err="1">
                <a:latin typeface="KaiTi"/>
                <a:cs typeface="KaiTi"/>
              </a:rPr>
              <a:t>量的</a:t>
            </a:r>
            <a:r>
              <a:rPr sz="4533" b="1" dirty="0" err="1">
                <a:latin typeface="KaiTi"/>
                <a:cs typeface="KaiTi"/>
              </a:rPr>
              <a:t>崛</a:t>
            </a:r>
            <a:r>
              <a:rPr sz="4533" b="1" spc="-13" dirty="0" err="1">
                <a:latin typeface="KaiTi"/>
                <a:cs typeface="KaiTi"/>
              </a:rPr>
              <a:t>起，</a:t>
            </a:r>
            <a:r>
              <a:rPr sz="4533" b="1" dirty="0" err="1">
                <a:latin typeface="KaiTi"/>
                <a:cs typeface="KaiTi"/>
              </a:rPr>
              <a:t>華</a:t>
            </a:r>
            <a:r>
              <a:rPr sz="4533" b="1" spc="-13" dirty="0" err="1">
                <a:latin typeface="KaiTi"/>
                <a:cs typeface="KaiTi"/>
              </a:rPr>
              <a:t>人</a:t>
            </a:r>
            <a:r>
              <a:rPr sz="4533" b="1" spc="-20" dirty="0" err="1">
                <a:latin typeface="KaiTi"/>
                <a:cs typeface="KaiTi"/>
              </a:rPr>
              <a:t>基</a:t>
            </a:r>
            <a:r>
              <a:rPr sz="4533" b="1" spc="-20" dirty="0">
                <a:latin typeface="KaiTi"/>
                <a:cs typeface="KaiTi"/>
              </a:rPr>
              <a:t>  </a:t>
            </a:r>
            <a:r>
              <a:rPr sz="4533" b="1" spc="-7" dirty="0" err="1">
                <a:latin typeface="KaiTi"/>
                <a:cs typeface="KaiTi"/>
              </a:rPr>
              <a:t>督徒也可以沿著這條路線到各國宣教</a:t>
            </a:r>
            <a:r>
              <a:rPr sz="4533" b="1" spc="-7" dirty="0">
                <a:latin typeface="KaiTi"/>
                <a:cs typeface="KaiTi"/>
              </a:rPr>
              <a:t>。</a:t>
            </a:r>
            <a:endParaRPr sz="4533" dirty="0">
              <a:latin typeface="KaiTi"/>
              <a:cs typeface="KaiTi"/>
            </a:endParaRPr>
          </a:p>
          <a:p>
            <a:pPr marL="886438" marR="6773" indent="-870352">
              <a:lnSpc>
                <a:spcPct val="102899"/>
              </a:lnSpc>
              <a:tabLst>
                <a:tab pos="818706" algn="l"/>
              </a:tabLst>
            </a:pPr>
            <a:r>
              <a:rPr sz="4533" spc="-7" dirty="0">
                <a:latin typeface="Wingdings"/>
                <a:cs typeface="Wingdings"/>
              </a:rPr>
              <a:t></a:t>
            </a:r>
            <a:r>
              <a:rPr sz="4533" spc="-7" dirty="0">
                <a:latin typeface="Times New Roman"/>
                <a:cs typeface="Times New Roman"/>
              </a:rPr>
              <a:t>	</a:t>
            </a:r>
            <a:r>
              <a:rPr sz="4533" b="1" spc="-7" dirty="0" err="1">
                <a:latin typeface="KaiTi"/>
                <a:cs typeface="KaiTi"/>
              </a:rPr>
              <a:t>目前已有大量的中國工人、商人和政府官</a:t>
            </a:r>
            <a:r>
              <a:rPr sz="4533" b="1" spc="-7" dirty="0">
                <a:latin typeface="KaiTi"/>
                <a:cs typeface="KaiTi"/>
              </a:rPr>
              <a:t>  </a:t>
            </a:r>
            <a:r>
              <a:rPr sz="4533" b="1" dirty="0" err="1">
                <a:latin typeface="KaiTi"/>
                <a:cs typeface="KaiTi"/>
              </a:rPr>
              <a:t>員</a:t>
            </a:r>
            <a:r>
              <a:rPr sz="4533" b="1" spc="-13" dirty="0" err="1">
                <a:latin typeface="KaiTi"/>
                <a:cs typeface="KaiTi"/>
              </a:rPr>
              <a:t>前</a:t>
            </a:r>
            <a:r>
              <a:rPr sz="4533" b="1" dirty="0" err="1">
                <a:latin typeface="KaiTi"/>
                <a:cs typeface="KaiTi"/>
              </a:rPr>
              <a:t>往</a:t>
            </a:r>
            <a:r>
              <a:rPr sz="4533" b="1" spc="-13" dirty="0" err="1">
                <a:latin typeface="KaiTi"/>
                <a:cs typeface="KaiTi"/>
              </a:rPr>
              <a:t>這些</a:t>
            </a:r>
            <a:r>
              <a:rPr sz="4533" b="1" dirty="0" err="1">
                <a:latin typeface="KaiTi"/>
                <a:cs typeface="KaiTi"/>
              </a:rPr>
              <a:t>地</a:t>
            </a:r>
            <a:r>
              <a:rPr sz="4533" b="1" spc="-7" dirty="0" err="1">
                <a:latin typeface="KaiTi"/>
                <a:cs typeface="KaiTi"/>
              </a:rPr>
              <a:t>區,</a:t>
            </a:r>
            <a:r>
              <a:rPr sz="4533" b="1" spc="-13" dirty="0" err="1">
                <a:latin typeface="KaiTi"/>
                <a:cs typeface="KaiTi"/>
              </a:rPr>
              <a:t>當</a:t>
            </a:r>
            <a:r>
              <a:rPr sz="4533" b="1" dirty="0" err="1">
                <a:latin typeface="KaiTi"/>
                <a:cs typeface="KaiTi"/>
              </a:rPr>
              <a:t>然</a:t>
            </a:r>
            <a:r>
              <a:rPr sz="4533" b="1" spc="-13" dirty="0" err="1">
                <a:latin typeface="KaiTi"/>
                <a:cs typeface="KaiTi"/>
              </a:rPr>
              <a:t>也有</a:t>
            </a:r>
            <a:r>
              <a:rPr sz="4533" b="1" dirty="0" err="1">
                <a:latin typeface="KaiTi"/>
                <a:cs typeface="KaiTi"/>
              </a:rPr>
              <a:t>些</a:t>
            </a:r>
            <a:r>
              <a:rPr sz="4533" b="1" spc="-13" dirty="0" err="1">
                <a:latin typeface="KaiTi"/>
                <a:cs typeface="KaiTi"/>
              </a:rPr>
              <a:t>基督</a:t>
            </a:r>
            <a:r>
              <a:rPr sz="4533" b="1" dirty="0" err="1">
                <a:latin typeface="KaiTi"/>
                <a:cs typeface="KaiTi"/>
              </a:rPr>
              <a:t>徒</a:t>
            </a:r>
            <a:r>
              <a:rPr sz="4533" b="1" spc="-13" dirty="0" err="1">
                <a:latin typeface="KaiTi"/>
                <a:cs typeface="KaiTi"/>
              </a:rPr>
              <a:t>在內</a:t>
            </a:r>
            <a:r>
              <a:rPr sz="4533" b="1" spc="-13" dirty="0">
                <a:latin typeface="KaiTi"/>
                <a:cs typeface="KaiTi"/>
              </a:rPr>
              <a:t>。</a:t>
            </a:r>
            <a:endParaRPr sz="4533" dirty="0">
              <a:latin typeface="KaiTi"/>
              <a:cs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167154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z="4400" dirty="0"/>
              <a:t>一帶一路宣教危機</a:t>
            </a:r>
            <a:br>
              <a:rPr lang="en-US" altLang="zh-CN" dirty="0">
                <a:solidFill>
                  <a:srgbClr val="FF0000"/>
                </a:solidFill>
              </a:rPr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00738" y="1535062"/>
            <a:ext cx="10986641" cy="4381870"/>
          </a:xfrm>
        </p:spPr>
        <p:txBody>
          <a:bodyPr/>
          <a:lstStyle/>
          <a:p>
            <a:r>
              <a:rPr lang="zh-CN" altLang="zh-CN" dirty="0"/>
              <a:t>中國教會要與主要由政治和經濟利益驅動的</a:t>
            </a:r>
            <a:r>
              <a:rPr lang="en-US" altLang="zh-CN" dirty="0"/>
              <a:t>“</a:t>
            </a:r>
            <a:r>
              <a:rPr lang="zh-CN" altLang="zh-CN" dirty="0"/>
              <a:t>一帶一路</a:t>
            </a:r>
            <a:r>
              <a:rPr lang="en-US" altLang="zh-CN" dirty="0"/>
              <a:t>”</a:t>
            </a:r>
            <a:r>
              <a:rPr lang="zh-CN" altLang="zh-CN" dirty="0"/>
              <a:t>專案結合，就不可以低估</a:t>
            </a:r>
            <a:r>
              <a:rPr lang="zh-CN" altLang="en-US" dirty="0"/>
              <a:t>曾經發生在</a:t>
            </a:r>
            <a:r>
              <a:rPr lang="zh-CN" altLang="zh-CN" dirty="0"/>
              <a:t>歷史</a:t>
            </a:r>
            <a:r>
              <a:rPr lang="zh-CN" altLang="en-US" dirty="0"/>
              <a:t>上的</a:t>
            </a:r>
            <a:r>
              <a:rPr lang="zh-CN" altLang="zh-CN" dirty="0"/>
              <a:t>教訓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如鴉片戰爭時期的中國宣教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天主教在日本受到了三百年</a:t>
            </a:r>
            <a:r>
              <a:rPr lang="en-US" altLang="zh-CN" dirty="0"/>
              <a:t>(16-19</a:t>
            </a:r>
            <a:r>
              <a:rPr lang="zh-CN" altLang="zh-CN" dirty="0"/>
              <a:t>世紀</a:t>
            </a:r>
            <a:r>
              <a:rPr lang="en-US" altLang="zh-CN" dirty="0"/>
              <a:t>)</a:t>
            </a:r>
            <a:r>
              <a:rPr lang="zh-CN" altLang="zh-CN" dirty="0"/>
              <a:t>的迫害，幾近滅亡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25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4400" dirty="0"/>
              <a:t>宣教中國2030策略</a:t>
            </a:r>
            <a:br>
              <a:rPr lang="en-US" altLang="zh-CN" dirty="0">
                <a:solidFill>
                  <a:srgbClr val="FF0000"/>
                </a:solidFill>
              </a:rPr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00738" y="1535062"/>
            <a:ext cx="10986641" cy="4381870"/>
          </a:xfrm>
        </p:spPr>
        <p:txBody>
          <a:bodyPr/>
          <a:lstStyle/>
          <a:p>
            <a:r>
              <a:rPr lang="en-US" altLang="zh-CN" sz="4400" dirty="0" err="1"/>
              <a:t>中國教會</a:t>
            </a:r>
            <a:r>
              <a:rPr lang="zh-CN" altLang="en-US" sz="4400" dirty="0"/>
              <a:t>從</a:t>
            </a:r>
            <a:r>
              <a:rPr lang="en-US" altLang="zh-CN" sz="4400" dirty="0"/>
              <a:t>2015</a:t>
            </a:r>
            <a:r>
              <a:rPr lang="zh-CN" altLang="en-US" sz="4400" dirty="0"/>
              <a:t>年</a:t>
            </a:r>
            <a:r>
              <a:rPr lang="en-US" altLang="zh-CN" sz="4400" dirty="0"/>
              <a:t>已發起「宣教中國2030策略」，</a:t>
            </a:r>
            <a:r>
              <a:rPr lang="zh-CN" altLang="en-US" sz="4400" dirty="0"/>
              <a:t>主題是“攜手萬民，回歸錫安</a:t>
            </a:r>
            <a:r>
              <a:rPr lang="en-US" altLang="zh-CN" sz="4400" dirty="0"/>
              <a:t>”</a:t>
            </a:r>
          </a:p>
          <a:p>
            <a:r>
              <a:rPr lang="en-US" altLang="zh-CN" sz="4400" dirty="0" err="1"/>
              <a:t>就是在未來</a:t>
            </a:r>
            <a:r>
              <a:rPr lang="en-US" altLang="zh-CN" sz="4400" dirty="0"/>
              <a:t> 15年當中，展望能差派2萬的宣教士(為了還過去200年約有2萬名來華宣教士的「福音債」)</a:t>
            </a:r>
            <a:r>
              <a:rPr lang="en-US" altLang="zh-CN" sz="4400" dirty="0" err="1"/>
              <a:t>到禾場去</a:t>
            </a:r>
            <a:r>
              <a:rPr lang="en-US" altLang="zh-CN" sz="4400" dirty="0"/>
              <a:t>！</a:t>
            </a:r>
            <a:endParaRPr lang="zh-CN" altLang="en-US" sz="4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9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09" y="692590"/>
            <a:ext cx="10972800" cy="882650"/>
          </a:xfrm>
        </p:spPr>
        <p:txBody>
          <a:bodyPr/>
          <a:lstStyle/>
          <a:p>
            <a:r>
              <a:rPr lang="zh-TW" altLang="en-US" dirty="0"/>
              <a:t>宣教中國</a:t>
            </a:r>
            <a:r>
              <a:rPr lang="en-US" altLang="zh-TW" dirty="0"/>
              <a:t>2030</a:t>
            </a:r>
            <a:r>
              <a:rPr lang="zh-TW" altLang="en-US" dirty="0"/>
              <a:t>會議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「宣教中國</a:t>
            </a:r>
            <a:r>
              <a:rPr lang="en-US" altLang="zh-TW" dirty="0"/>
              <a:t>2030</a:t>
            </a:r>
            <a:r>
              <a:rPr lang="zh-TW" altLang="en-US" dirty="0"/>
              <a:t>會議」起源於</a:t>
            </a:r>
            <a:r>
              <a:rPr lang="en-US" altLang="zh-TW" dirty="0"/>
              <a:t>2013</a:t>
            </a:r>
            <a:r>
              <a:rPr lang="zh-TW" altLang="en-US" dirty="0"/>
              <a:t>年在首爾的亞洲教會領袖論壇，</a:t>
            </a:r>
            <a:r>
              <a:rPr lang="en-US" altLang="zh-TW" dirty="0"/>
              <a:t>2015</a:t>
            </a:r>
            <a:r>
              <a:rPr lang="zh-TW" altLang="en-US" dirty="0"/>
              <a:t>年在香港舉行第一屆會議</a:t>
            </a:r>
            <a:r>
              <a:rPr lang="zh-CN" altLang="en-US" dirty="0"/>
              <a:t>，</a:t>
            </a:r>
            <a:r>
              <a:rPr lang="en-US" altLang="zh-CN" dirty="0"/>
              <a:t>2016</a:t>
            </a:r>
            <a:r>
              <a:rPr lang="zh-CN" altLang="en-US" dirty="0"/>
              <a:t>年在</a:t>
            </a:r>
            <a:r>
              <a:rPr lang="zh-TW" altLang="en-US" dirty="0"/>
              <a:t>韓國濟洲島舉行第二屆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4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中國教會要差派兩萬名宣教士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近代中國宣教史，西方教會用近</a:t>
            </a:r>
            <a:r>
              <a:rPr lang="en-US" altLang="zh-CN" dirty="0"/>
              <a:t>150</a:t>
            </a:r>
            <a:r>
              <a:rPr lang="zh-CN" altLang="en-US" dirty="0"/>
              <a:t>年的時間，差派兩萬名宣教士來中國宣教；以美國為首的“海外學生志願運動”用了</a:t>
            </a:r>
            <a:r>
              <a:rPr lang="en-US" altLang="zh-CN" dirty="0"/>
              <a:t>50</a:t>
            </a:r>
            <a:r>
              <a:rPr lang="zh-CN" altLang="en-US" dirty="0"/>
              <a:t>年左右，差派出兩萬名宣教士</a:t>
            </a:r>
            <a:r>
              <a:rPr lang="en-US" altLang="zh-CN" dirty="0"/>
              <a:t>;</a:t>
            </a:r>
            <a:r>
              <a:rPr lang="zh-CN" altLang="en-US" dirty="0"/>
              <a:t>韓國教會用</a:t>
            </a:r>
            <a:r>
              <a:rPr lang="en-US" altLang="zh-CN" dirty="0"/>
              <a:t>40</a:t>
            </a:r>
            <a:r>
              <a:rPr lang="zh-CN" altLang="en-US" dirty="0"/>
              <a:t>多年時間，差派兩萬多位宣教士。而中國教會想用</a:t>
            </a:r>
            <a:r>
              <a:rPr lang="en-US" altLang="zh-CN" dirty="0"/>
              <a:t>15</a:t>
            </a:r>
            <a:r>
              <a:rPr lang="zh-CN" altLang="en-US" dirty="0"/>
              <a:t>年的時間，差派兩萬名宣教士</a:t>
            </a:r>
            <a:r>
              <a:rPr lang="en-US" altLang="zh-CN" dirty="0"/>
              <a:t>,</a:t>
            </a:r>
            <a:r>
              <a:rPr lang="zh-CN" altLang="en-US" dirty="0"/>
              <a:t>這可能嗎？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5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中國教會要差派兩萬名宣教士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怎麼產生？或如何甄選？</a:t>
            </a:r>
            <a:br>
              <a:rPr lang="zh-CN" altLang="en-US" dirty="0"/>
            </a:br>
            <a:r>
              <a:rPr lang="zh-CN" altLang="en-US" dirty="0"/>
              <a:t>他們接受怎樣的訓練裝備？</a:t>
            </a:r>
            <a:br>
              <a:rPr lang="zh-CN" altLang="en-US" dirty="0"/>
            </a:br>
            <a:r>
              <a:rPr lang="zh-CN" altLang="en-US" dirty="0"/>
              <a:t>這些宣教士的素質如何？</a:t>
            </a:r>
            <a:br>
              <a:rPr lang="zh-CN" altLang="en-US" dirty="0"/>
            </a:br>
            <a:r>
              <a:rPr lang="zh-CN" altLang="en-US" dirty="0"/>
              <a:t>目前中國教會有多少宣教學院？</a:t>
            </a:r>
            <a:br>
              <a:rPr lang="zh-CN" altLang="en-US" dirty="0"/>
            </a:br>
            <a:r>
              <a:rPr lang="zh-CN" altLang="en-US" dirty="0"/>
              <a:t>有多少間教會支持他們？</a:t>
            </a:r>
            <a:br>
              <a:rPr lang="zh-CN" altLang="en-US" dirty="0"/>
            </a:br>
            <a:r>
              <a:rPr lang="zh-CN" altLang="en-US" dirty="0"/>
              <a:t>有多少個成熟的本土差會？</a:t>
            </a:r>
            <a:br>
              <a:rPr lang="zh-CN" altLang="en-US" dirty="0"/>
            </a:br>
            <a:r>
              <a:rPr lang="zh-CN" altLang="en-US" dirty="0"/>
              <a:t>有否成熟的後方支援系統應對？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5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中國教會要差派兩萬名宣教士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宣教士之事奉工廠如何分配？紮堆嗎？</a:t>
            </a:r>
            <a:br>
              <a:rPr lang="zh-CN" altLang="en-US" dirty="0"/>
            </a:br>
            <a:r>
              <a:rPr lang="zh-CN" altLang="en-US" dirty="0"/>
              <a:t>宣教士如何參與推動事工</a:t>
            </a:r>
            <a:r>
              <a:rPr lang="en-US" altLang="zh-CN" dirty="0"/>
              <a:t>,</a:t>
            </a:r>
            <a:r>
              <a:rPr lang="zh-CN" altLang="en-US" dirty="0"/>
              <a:t>何種事工？</a:t>
            </a:r>
            <a:br>
              <a:rPr lang="zh-CN" altLang="en-US" dirty="0"/>
            </a:br>
            <a:r>
              <a:rPr lang="zh-CN" altLang="en-US" dirty="0"/>
              <a:t>兩萬名宣教士需要多少經濟？</a:t>
            </a:r>
            <a:br>
              <a:rPr lang="zh-CN" altLang="en-US" dirty="0"/>
            </a:br>
            <a:r>
              <a:rPr lang="zh-CN" altLang="en-US" dirty="0"/>
              <a:t>需要多少位元元心理輔導專家之關顧？</a:t>
            </a:r>
            <a:br>
              <a:rPr lang="zh-CN" altLang="en-US" dirty="0"/>
            </a:br>
            <a:r>
              <a:rPr lang="zh-CN" altLang="en-US" dirty="0"/>
              <a:t>宣教士子女的教育怎麼安排？</a:t>
            </a:r>
            <a:br>
              <a:rPr lang="zh-CN" altLang="en-US" dirty="0"/>
            </a:br>
            <a:r>
              <a:rPr lang="zh-CN" altLang="en-US" dirty="0"/>
              <a:t>宣教士之父母如何關顧？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2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中國教會宣教觀念誤區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不少教會誤認為</a:t>
            </a:r>
            <a:r>
              <a:rPr lang="zh-CN" altLang="zh-CN" dirty="0"/>
              <a:t>中國教會已經是</a:t>
            </a:r>
            <a:r>
              <a:rPr lang="en-US" altLang="zh-CN" dirty="0"/>
              <a:t>“</a:t>
            </a:r>
            <a:r>
              <a:rPr lang="zh-CN" altLang="zh-CN" dirty="0"/>
              <a:t>宣教的教會</a:t>
            </a:r>
            <a:r>
              <a:rPr lang="en-US" altLang="zh-CN" dirty="0"/>
              <a:t>”</a:t>
            </a:r>
            <a:r>
              <a:rPr lang="zh-CN" altLang="zh-CN" dirty="0"/>
              <a:t>；巳經能夠承擔普世宣教使命</a:t>
            </a:r>
            <a:r>
              <a:rPr lang="en-US" altLang="zh-CN" dirty="0"/>
              <a:t>;</a:t>
            </a:r>
            <a:r>
              <a:rPr lang="zh-CN" altLang="zh-CN" dirty="0"/>
              <a:t>甚至已經邁向了</a:t>
            </a:r>
            <a:r>
              <a:rPr lang="en-US" altLang="zh-CN" dirty="0"/>
              <a:t> “</a:t>
            </a:r>
            <a:r>
              <a:rPr lang="zh-CN" altLang="zh-CN" dirty="0"/>
              <a:t>宣教的中國</a:t>
            </a:r>
            <a:r>
              <a:rPr lang="en-US" altLang="zh-CN" dirty="0"/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/>
              <a:t>“</a:t>
            </a:r>
            <a:r>
              <a:rPr lang="zh-CN" altLang="zh-CN" dirty="0"/>
              <a:t>宣教的中國</a:t>
            </a:r>
            <a:r>
              <a:rPr lang="en-US" altLang="zh-CN" dirty="0"/>
              <a:t>”</a:t>
            </a:r>
            <a:r>
              <a:rPr lang="zh-CN" altLang="zh-CN" dirty="0"/>
              <a:t>，只停留在異象、頌唱、感動和口號聲中。所以</a:t>
            </a:r>
            <a:r>
              <a:rPr lang="en-US" altLang="zh-CN" dirty="0"/>
              <a:t>“</a:t>
            </a:r>
            <a:r>
              <a:rPr lang="zh-CN" altLang="zh-CN" dirty="0"/>
              <a:t>宣教的中國</a:t>
            </a:r>
            <a:r>
              <a:rPr lang="en-US" altLang="zh-CN" dirty="0"/>
              <a:t>”</a:t>
            </a:r>
            <a:r>
              <a:rPr lang="zh-CN" altLang="zh-CN" dirty="0"/>
              <a:t>己經成為中國教會的一個挑戰，一種負擔，或者一種壓力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4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1270001"/>
            <a:ext cx="8890000" cy="2876153"/>
          </a:xfrm>
          <a:prstGeom prst="rect">
            <a:avLst/>
          </a:prstGeom>
        </p:spPr>
        <p:txBody>
          <a:bodyPr/>
          <a:lstStyle/>
          <a:p>
            <a:pPr algn="ctr"/>
            <a:endParaRPr lang="en-US" altLang="zh-TW" sz="3600" dirty="0">
              <a:ea typeface="全真勘亭流" pitchFamily="49" charset="-12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00738" y="1654117"/>
            <a:ext cx="9616079" cy="454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0738" y="665066"/>
            <a:ext cx="108816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三、</a:t>
            </a:r>
            <a:r>
              <a:rPr kumimoji="1" lang="zh-CN" altLang="en-US" sz="4400" dirty="0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Arial" charset="0"/>
              </a:rPr>
              <a:t>宣教與中國的未來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39417" y="4547660"/>
            <a:ext cx="10942983" cy="1845521"/>
          </a:xfrm>
          <a:prstGeom prst="rect">
            <a:avLst/>
          </a:prstGeom>
          <a:solidFill>
            <a:schemeClr val="bg1"/>
          </a:solidFill>
          <a:ln w="47625" cap="rnd">
            <a:solidFill>
              <a:srgbClr val="7D0049"/>
            </a:solidFill>
            <a:prstDash val="sysDot"/>
          </a:ln>
        </p:spPr>
        <p:txBody>
          <a:bodyPr anchor="ctr"/>
          <a:lstStyle>
            <a:lvl1pPr marL="55562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2060"/>
              </a:buClr>
              <a:buFontTx/>
              <a:buNone/>
              <a:defRPr lang="en-US" sz="2800" b="0" kern="120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11162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2060"/>
              </a:buClr>
              <a:buFontTx/>
              <a:buNone/>
              <a:defRPr lang="en-US" sz="3500" b="0" kern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703263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US" sz="3500" b="0" kern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979488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US" sz="3000" b="0" kern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20650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Tx/>
              <a:buNone/>
              <a:defRPr lang="en-US" sz="3000" b="0" kern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zh-TW" altLang="zh-CN" sz="3600" b="1" dirty="0"/>
              <a:t>《</a:t>
            </a:r>
            <a:r>
              <a:rPr lang="zh-CN" altLang="en-US" sz="3600" b="1" dirty="0"/>
              <a:t>馬太福音</a:t>
            </a:r>
            <a:r>
              <a:rPr lang="en-US" altLang="zh-CN" sz="3600" b="1" dirty="0"/>
              <a:t>》24: 14 </a:t>
            </a:r>
            <a:r>
              <a:rPr lang="zh-CN" altLang="en-US" sz="3600" b="1" dirty="0"/>
              <a:t>這天國的福音要傳遍天下，對萬民作見證，</a:t>
            </a:r>
            <a:r>
              <a:rPr lang="zh-CN" altLang="en-US" sz="3600" b="1" dirty="0">
                <a:solidFill>
                  <a:srgbClr val="FF0000"/>
                </a:solidFill>
              </a:rPr>
              <a:t>然後末期才來到。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7" name="文本占位符 2"/>
          <p:cNvSpPr txBox="1">
            <a:spLocks/>
          </p:cNvSpPr>
          <p:nvPr/>
        </p:nvSpPr>
        <p:spPr>
          <a:xfrm>
            <a:off x="843916" y="2011311"/>
            <a:ext cx="10986641" cy="4381870"/>
          </a:xfrm>
          <a:prstGeom prst="rect">
            <a:avLst/>
          </a:prstGeom>
        </p:spPr>
        <p:txBody>
          <a:bodyPr/>
          <a:lstStyle>
            <a:lvl1pPr marL="365125" indent="-309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2060"/>
              </a:buClr>
              <a:buFont typeface="Georgia" panose="02040502050405020303" pitchFamily="18" charset="0"/>
              <a:buChar char="•"/>
              <a:defRPr lang="en-US" sz="35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03275" indent="-3921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2060"/>
              </a:buClr>
              <a:buFont typeface="Georgia" panose="02040502050405020303" pitchFamily="18" charset="0"/>
              <a:buChar char="–"/>
              <a:defRPr lang="en-US" sz="35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22338" indent="-219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lang="en-US" sz="35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lang="en-US" sz="30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lang="en-US" sz="30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zh-TW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79E61782-F2AC-4BB4-8F11-54F6D182B8D9}"/>
              </a:ext>
            </a:extLst>
          </p:cNvPr>
          <p:cNvSpPr txBox="1">
            <a:spLocks/>
          </p:cNvSpPr>
          <p:nvPr/>
        </p:nvSpPr>
        <p:spPr>
          <a:xfrm>
            <a:off x="595759" y="1783540"/>
            <a:ext cx="11390593" cy="4381870"/>
          </a:xfrm>
          <a:prstGeom prst="rect">
            <a:avLst/>
          </a:prstGeom>
        </p:spPr>
        <p:txBody>
          <a:bodyPr/>
          <a:lstStyle>
            <a:lvl1pPr marL="365125" indent="-3095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2060"/>
              </a:buClr>
              <a:buFont typeface="Georgia" panose="02040502050405020303" pitchFamily="18" charset="0"/>
              <a:buChar char="•"/>
              <a:defRPr lang="en-US" sz="35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03275" indent="-3921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2060"/>
              </a:buClr>
              <a:buFont typeface="Georgia" panose="02040502050405020303" pitchFamily="18" charset="0"/>
              <a:buChar char="–"/>
              <a:defRPr lang="en-US" sz="35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22338" indent="-219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lang="en-US" sz="35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lang="en-US" sz="30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lang="en-US" sz="3000" b="0" kern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" indent="0">
              <a:buNone/>
            </a:pPr>
            <a:r>
              <a:rPr lang="zh-CN" altLang="en-US" dirty="0"/>
              <a:t>福音曾</a:t>
            </a:r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/>
              <a:t>宣教的國家</a:t>
            </a:r>
            <a:r>
              <a:rPr lang="en-US" altLang="zh-CN" dirty="0"/>
              <a:t>--</a:t>
            </a:r>
            <a:r>
              <a:rPr lang="zh-CN" altLang="en-US" dirty="0"/>
              <a:t>宣教</a:t>
            </a:r>
            <a:r>
              <a:rPr lang="zh-CN" altLang="en-US" dirty="0">
                <a:solidFill>
                  <a:srgbClr val="FF0000"/>
                </a:solidFill>
              </a:rPr>
              <a:t>工廠</a:t>
            </a:r>
            <a:r>
              <a:rPr lang="en-US" altLang="zh-CN" dirty="0"/>
              <a:t>--</a:t>
            </a:r>
            <a:r>
              <a:rPr lang="zh-CN" altLang="en-US" dirty="0"/>
              <a:t>中國宣教</a:t>
            </a:r>
            <a:r>
              <a:rPr lang="en-US" altLang="zh-CN" dirty="0"/>
              <a:t>—</a:t>
            </a:r>
            <a:r>
              <a:rPr lang="zh-CN" altLang="en-US" dirty="0"/>
              <a:t>福音</a:t>
            </a:r>
            <a:r>
              <a:rPr lang="zh-CN" altLang="en-US" dirty="0">
                <a:solidFill>
                  <a:srgbClr val="FF0000"/>
                </a:solidFill>
              </a:rPr>
              <a:t>進</a:t>
            </a:r>
            <a:r>
              <a:rPr lang="zh-CN" altLang="en-US" dirty="0"/>
              <a:t>中國</a:t>
            </a:r>
            <a:endParaRPr lang="en-US" altLang="zh-CN" dirty="0"/>
          </a:p>
          <a:p>
            <a:pPr marL="55562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成為</a:t>
            </a:r>
            <a:r>
              <a:rPr lang="zh-CN" altLang="en-US" dirty="0"/>
              <a:t>一個宣教的國家</a:t>
            </a:r>
            <a:r>
              <a:rPr lang="en-US" altLang="zh-CN" dirty="0"/>
              <a:t>--</a:t>
            </a:r>
            <a:r>
              <a:rPr lang="zh-CN" altLang="en-US" dirty="0"/>
              <a:t>宣教</a:t>
            </a:r>
            <a:r>
              <a:rPr lang="zh-CN" altLang="en-US" dirty="0">
                <a:solidFill>
                  <a:srgbClr val="FF0000"/>
                </a:solidFill>
              </a:rPr>
              <a:t>工人</a:t>
            </a:r>
            <a:r>
              <a:rPr lang="en-US" altLang="zh-CN" dirty="0"/>
              <a:t>--</a:t>
            </a:r>
            <a:r>
              <a:rPr lang="zh-CN" altLang="en-US" dirty="0"/>
              <a:t>宣教中國</a:t>
            </a:r>
            <a:r>
              <a:rPr lang="en-US" altLang="zh-CN" dirty="0"/>
              <a:t>—</a:t>
            </a:r>
            <a:r>
              <a:rPr lang="zh-CN" altLang="en-US" dirty="0"/>
              <a:t>福音</a:t>
            </a:r>
            <a:r>
              <a:rPr lang="zh-CN" altLang="en-US" dirty="0">
                <a:solidFill>
                  <a:srgbClr val="FF0000"/>
                </a:solidFill>
              </a:rPr>
              <a:t>出</a:t>
            </a:r>
            <a:r>
              <a:rPr lang="zh-CN" altLang="en-US" dirty="0"/>
              <a:t>中國</a:t>
            </a:r>
            <a:endParaRPr lang="en-US" altLang="zh-CN" dirty="0"/>
          </a:p>
          <a:p>
            <a:pPr marL="55562" indent="0">
              <a:buNone/>
            </a:pPr>
            <a:r>
              <a:rPr lang="zh-CN" altLang="en-US" dirty="0"/>
              <a:t>中國教會不能一直處在唱</a:t>
            </a:r>
            <a:r>
              <a:rPr lang="en-US" altLang="zh-CN" dirty="0"/>
              <a:t>《</a:t>
            </a:r>
            <a:r>
              <a:rPr lang="zh-CN" altLang="en-US" dirty="0"/>
              <a:t>宣教的中國</a:t>
            </a:r>
            <a:r>
              <a:rPr lang="en-US" altLang="zh-CN" dirty="0"/>
              <a:t>》</a:t>
            </a:r>
            <a:r>
              <a:rPr lang="zh-CN" altLang="en-US" dirty="0"/>
              <a:t>階段</a:t>
            </a:r>
            <a:endParaRPr lang="en-US" altLang="zh-CN" dirty="0"/>
          </a:p>
          <a:p>
            <a:pPr marL="55562" indent="0">
              <a:buNone/>
            </a:pPr>
            <a:r>
              <a:rPr lang="zh-CN" altLang="en-US" dirty="0"/>
              <a:t>中國教會應奔向未得之民的宣教的中國的階段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12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中國教會宣教觀念誤區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不是一間教會有人有錢參與宣教，或者有短宣和長宣就是宣教的教會。</a:t>
            </a:r>
            <a:r>
              <a:rPr lang="en-US" altLang="zh-CN" dirty="0"/>
              <a:t>“</a:t>
            </a:r>
            <a:r>
              <a:rPr lang="zh-CN" altLang="zh-CN" dirty="0"/>
              <a:t>宣教的教會</a:t>
            </a:r>
            <a:r>
              <a:rPr lang="en-US" altLang="zh-CN" dirty="0"/>
              <a:t>”</a:t>
            </a:r>
            <a:r>
              <a:rPr lang="zh-CN" altLang="zh-CN" dirty="0"/>
              <a:t>乃是指教會整體動員，不只是部分人，或部分資源，而是人人懂宣教，人人盡責</a:t>
            </a:r>
            <a:r>
              <a:rPr lang="zh-CN" altLang="en-US" dirty="0"/>
              <a:t>、</a:t>
            </a:r>
            <a:r>
              <a:rPr lang="zh-CN" altLang="zh-CN" dirty="0"/>
              <a:t>人人有份</a:t>
            </a:r>
            <a:r>
              <a:rPr lang="zh-CN" altLang="en-US" dirty="0"/>
              <a:t>、</a:t>
            </a:r>
            <a:r>
              <a:rPr lang="zh-CN" altLang="zh-CN" dirty="0"/>
              <a:t>人人參與</a:t>
            </a:r>
            <a:r>
              <a:rPr lang="zh-CN" altLang="en-US" dirty="0"/>
              <a:t>普世宣教，</a:t>
            </a:r>
            <a:r>
              <a:rPr lang="zh-CN" altLang="zh-CN" dirty="0"/>
              <a:t>需要全體委身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我們是</a:t>
            </a:r>
            <a:r>
              <a:rPr lang="en-US" altLang="zh-CN" dirty="0"/>
              <a:t>“</a:t>
            </a:r>
            <a:r>
              <a:rPr lang="zh-CN" altLang="zh-CN" dirty="0"/>
              <a:t>搭檯子</a:t>
            </a:r>
            <a:r>
              <a:rPr lang="en-US" altLang="zh-CN" dirty="0"/>
              <a:t>”</a:t>
            </a:r>
            <a:r>
              <a:rPr lang="zh-CN" altLang="zh-CN" dirty="0"/>
              <a:t>，起服務的作用，為得是讓專門從事宣教的</a:t>
            </a:r>
            <a:r>
              <a:rPr lang="en-US" altLang="zh-CN" dirty="0"/>
              <a:t>“</a:t>
            </a:r>
            <a:r>
              <a:rPr lang="zh-CN" altLang="zh-CN" dirty="0"/>
              <a:t>專家</a:t>
            </a:r>
            <a:r>
              <a:rPr lang="en-US" altLang="zh-CN" dirty="0"/>
              <a:t>”</a:t>
            </a:r>
            <a:r>
              <a:rPr lang="zh-CN" altLang="zh-CN" dirty="0"/>
              <a:t>們登臺</a:t>
            </a:r>
            <a:r>
              <a:rPr lang="en-US" altLang="zh-CN" dirty="0"/>
              <a:t>“</a:t>
            </a:r>
            <a:r>
              <a:rPr lang="zh-CN" altLang="zh-CN" dirty="0"/>
              <a:t>唱戲</a:t>
            </a:r>
            <a:r>
              <a:rPr lang="en-US" altLang="zh-CN" dirty="0"/>
              <a:t>”</a:t>
            </a:r>
            <a:r>
              <a:rPr lang="zh-CN" altLang="zh-CN" dirty="0"/>
              <a:t>。那時，我們的任務就完成了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08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中國教會宣教预备不足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宣教</a:t>
            </a:r>
            <a:r>
              <a:rPr lang="zh-CN" altLang="zh-CN" dirty="0"/>
              <a:t>準備不足</a:t>
            </a:r>
            <a:endParaRPr lang="en-US" altLang="zh-CN" dirty="0"/>
          </a:p>
          <a:p>
            <a:r>
              <a:rPr lang="en-US" altLang="zh-CN" dirty="0"/>
              <a:t>   </a:t>
            </a:r>
            <a:r>
              <a:rPr lang="zh-CN" altLang="zh-CN" dirty="0"/>
              <a:t>只動口不動手”，“有感動沒行動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屬靈基礎薄弱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缺乏宣教</a:t>
            </a:r>
            <a:r>
              <a:rPr lang="zh-CN" altLang="en-US" dirty="0"/>
              <a:t>神學</a:t>
            </a:r>
            <a:endParaRPr lang="en-US" altLang="zh-CN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837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中國教會</a:t>
            </a:r>
            <a:r>
              <a:rPr lang="zh-CN" altLang="en-US" dirty="0"/>
              <a:t>要走務實的宣教路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提防“大躍進式”的宣教運動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避免</a:t>
            </a:r>
            <a:r>
              <a:rPr lang="zh-CN" altLang="zh-CN" dirty="0"/>
              <a:t>浮誇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海外對中國教會的實力的浮誇數字所蒙蔽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中國教會需要經過踏實的增長期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中國教會必須傳福音和持續增長</a:t>
            </a:r>
            <a:r>
              <a:rPr lang="en-US" altLang="zh-CN" dirty="0"/>
              <a:t>,</a:t>
            </a:r>
            <a:r>
              <a:rPr lang="zh-CN" altLang="zh-CN" dirty="0"/>
              <a:t>否則宣教的夢想就會變為空想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9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中國教會</a:t>
            </a:r>
            <a:r>
              <a:rPr lang="zh-CN" altLang="en-US" dirty="0"/>
              <a:t>宣教三觀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教會要</a:t>
            </a:r>
            <a:r>
              <a:rPr lang="zh-CN" altLang="zh-CN" dirty="0"/>
              <a:t>培養國度觀</a:t>
            </a:r>
            <a:r>
              <a:rPr lang="en-US" altLang="zh-CN" dirty="0"/>
              <a:t> ---</a:t>
            </a:r>
            <a:r>
              <a:rPr lang="zh-CN" altLang="en-US" dirty="0"/>
              <a:t>更廣闊的心胸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教會要培養普世觀</a:t>
            </a:r>
            <a:r>
              <a:rPr lang="en-US" altLang="zh-CN" dirty="0"/>
              <a:t> ---</a:t>
            </a:r>
            <a:r>
              <a:rPr lang="zh-CN" altLang="en-US" dirty="0"/>
              <a:t>更寬廣的眼界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教會要培養服事觀 </a:t>
            </a:r>
            <a:r>
              <a:rPr lang="en-US" altLang="zh-CN" dirty="0"/>
              <a:t>---</a:t>
            </a:r>
            <a:r>
              <a:rPr lang="zh-CN" altLang="en-US" dirty="0"/>
              <a:t>更成熟的教會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5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我們該如何做</a:t>
            </a:r>
            <a:r>
              <a:rPr lang="en-US" altLang="zh-CN" b="0" dirty="0"/>
              <a:t>?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從</a:t>
            </a:r>
            <a:r>
              <a:rPr lang="zh-CN" altLang="en-US" dirty="0"/>
              <a:t>宣教歷史</a:t>
            </a:r>
            <a:r>
              <a:rPr lang="zh-CN" altLang="zh-CN" dirty="0"/>
              <a:t>中學習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學習神學（重點宣教神學）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裝備跨文化的知識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學會合作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5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我們該如何做</a:t>
            </a:r>
            <a:r>
              <a:rPr lang="en-US" altLang="zh-CN" b="0" dirty="0"/>
              <a:t>?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從零開始為跨文化宣教士進行靈命塑造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宣教學的思考配合實地鍛煉可以加深對跨文化宣教的認識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教師和導師可以與宣教士比肩同行，在旅途中給他們支持和鼓勵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為中國宣教士定制跨文化培訓資料和課程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20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我們該如何做</a:t>
            </a:r>
            <a:r>
              <a:rPr lang="en-US" altLang="zh-CN" b="0" dirty="0"/>
              <a:t>?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在建立派遣機構、程式、人員關懷等方面進行培訓，使宣教運動實現真正的本土化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在普世宣教團體、宣教中心和平臺中分享經驗和資源，打開合作之門，建立夥伴關係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947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中國教會短宣的自、定、限原則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自</a:t>
            </a:r>
            <a:r>
              <a:rPr lang="en-US" altLang="zh-CN" dirty="0"/>
              <a:t>---</a:t>
            </a:r>
            <a:r>
              <a:rPr lang="zh-CN" altLang="en-US" dirty="0"/>
              <a:t>自籌宣教經費</a:t>
            </a:r>
            <a:endParaRPr lang="en-US" altLang="zh-CN" dirty="0"/>
          </a:p>
          <a:p>
            <a:r>
              <a:rPr lang="zh-CN" altLang="en-US" dirty="0"/>
              <a:t>定</a:t>
            </a:r>
            <a:r>
              <a:rPr lang="en-US" altLang="zh-CN" dirty="0"/>
              <a:t>---</a:t>
            </a:r>
            <a:r>
              <a:rPr lang="zh-CN" altLang="en-US" dirty="0"/>
              <a:t>短宣定點定時</a:t>
            </a:r>
            <a:endParaRPr lang="en-US" altLang="zh-CN" dirty="0"/>
          </a:p>
          <a:p>
            <a:r>
              <a:rPr lang="zh-CN" altLang="en-US" dirty="0"/>
              <a:t>限</a:t>
            </a:r>
            <a:r>
              <a:rPr lang="en-US" altLang="zh-CN" dirty="0"/>
              <a:t>---</a:t>
            </a:r>
            <a:r>
              <a:rPr lang="zh-CN" altLang="en-US" dirty="0"/>
              <a:t>短宣經費限定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494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A049-A2E2-48C6-9532-DB0A116D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重點支持戰略性地區宣教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E9709-8E01-41BB-991D-5B8C37754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重點是回教地區</a:t>
            </a:r>
            <a:endParaRPr lang="en-US" altLang="zh-CN" dirty="0"/>
          </a:p>
          <a:p>
            <a:r>
              <a:rPr lang="zh-CN" altLang="en-US" dirty="0"/>
              <a:t>先中國境內的回民群體</a:t>
            </a:r>
            <a:endParaRPr lang="en-US" altLang="zh-CN" dirty="0"/>
          </a:p>
          <a:p>
            <a:r>
              <a:rPr lang="zh-CN" altLang="en-US" dirty="0"/>
              <a:t>後中國境外穆斯林群體</a:t>
            </a:r>
            <a:endParaRPr lang="en-US" altLang="zh-CN" dirty="0"/>
          </a:p>
          <a:p>
            <a:r>
              <a:rPr lang="zh-CN" altLang="en-US" dirty="0"/>
              <a:t>    東南亞穆斯林群體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 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F15593-100A-4AC2-94BC-D6D87583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53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1270001"/>
            <a:ext cx="8890000" cy="2876153"/>
          </a:xfrm>
          <a:prstGeom prst="rect">
            <a:avLst/>
          </a:prstGeom>
        </p:spPr>
        <p:txBody>
          <a:bodyPr/>
          <a:lstStyle/>
          <a:p>
            <a:pPr algn="ctr"/>
            <a:endParaRPr lang="en-US" altLang="zh-TW" sz="3600" dirty="0">
              <a:ea typeface="全真勘亭流" pitchFamily="49" charset="-12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51000" y="189059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40713" y="916058"/>
            <a:ext cx="8297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4000" cap="all" dirty="0"/>
              <a:t>我們事奉的原則是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8299" y="2246623"/>
            <a:ext cx="81094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4400" dirty="0">
                <a:latin typeface="楷体" pitchFamily="49" charset="-122"/>
                <a:ea typeface="楷体" pitchFamily="49" charset="-122"/>
              </a:rPr>
              <a:t>只要凡事放膽，無論是生是死，總叫基督在我身上照常顯大。</a:t>
            </a:r>
            <a:endParaRPr lang="en-US" altLang="zh-TW" sz="4400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600">
                <a:latin typeface="楷体" pitchFamily="49" charset="-122"/>
                <a:ea typeface="楷体" pitchFamily="49" charset="-122"/>
              </a:rPr>
              <a:t>                (</a:t>
            </a:r>
            <a:r>
              <a:rPr lang="zh-TW" altLang="zh-CN" sz="3600" dirty="0">
                <a:latin typeface="楷体" pitchFamily="49" charset="-122"/>
                <a:ea typeface="楷体" pitchFamily="49" charset="-122"/>
              </a:rPr>
              <a:t>腓利比書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TW" altLang="zh-CN" sz="3600" dirty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20)</a:t>
            </a:r>
          </a:p>
          <a:p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0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942" y="414288"/>
            <a:ext cx="10972800" cy="882650"/>
          </a:xfrm>
        </p:spPr>
        <p:txBody>
          <a:bodyPr/>
          <a:lstStyle/>
          <a:p>
            <a:r>
              <a:rPr lang="zh-CN" altLang="en-US" sz="4000" dirty="0"/>
              <a:t>馬太福音</a:t>
            </a:r>
            <a:r>
              <a:rPr lang="en-US" altLang="zh-CN" sz="4000" dirty="0"/>
              <a:t>24:14</a:t>
            </a:r>
            <a:br>
              <a:rPr lang="zh-CN" altLang="zh-CN" sz="4000" dirty="0"/>
            </a:br>
            <a:br>
              <a:rPr lang="en-US" altLang="zh-CN" dirty="0">
                <a:solidFill>
                  <a:srgbClr val="FF0000"/>
                </a:solidFill>
              </a:rPr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30942" y="1238065"/>
            <a:ext cx="10986641" cy="4381870"/>
          </a:xfrm>
        </p:spPr>
        <p:txBody>
          <a:bodyPr/>
          <a:lstStyle/>
          <a:p>
            <a:pPr lvl="0"/>
            <a:r>
              <a:rPr lang="zh-CN" altLang="en-US" dirty="0"/>
              <a:t>這天國的福音要傳遍天下，對萬民作見證，然後</a:t>
            </a:r>
            <a:r>
              <a:rPr lang="zh-CN" altLang="en-US" sz="4400" dirty="0">
                <a:solidFill>
                  <a:srgbClr val="FF0000"/>
                </a:solidFill>
              </a:rPr>
              <a:t>   </a:t>
            </a:r>
            <a:r>
              <a:rPr lang="zh-CN" altLang="en-US" dirty="0"/>
              <a:t>才來到。」 </a:t>
            </a:r>
            <a:r>
              <a:rPr lang="zh-CN" altLang="en-US" sz="2800" dirty="0">
                <a:highlight>
                  <a:srgbClr val="00FFFF"/>
                </a:highlight>
              </a:rPr>
              <a:t>和合本</a:t>
            </a:r>
            <a:endParaRPr lang="en-US" altLang="zh-CN" sz="2800" dirty="0">
              <a:highlight>
                <a:srgbClr val="00FFFF"/>
              </a:highlight>
            </a:endParaRPr>
          </a:p>
          <a:p>
            <a:pPr lvl="0"/>
            <a:r>
              <a:rPr lang="zh-CN" altLang="en-US" dirty="0"/>
              <a:t>這天國的福音要傳遍天下，向萬民作見證，然後    才來到。</a:t>
            </a:r>
            <a:r>
              <a:rPr lang="zh-CN" altLang="en-US" sz="2800" dirty="0">
                <a:highlight>
                  <a:srgbClr val="00FFFF"/>
                </a:highlight>
              </a:rPr>
              <a:t>新譯本</a:t>
            </a:r>
            <a:endParaRPr lang="en-US" altLang="zh-CN" sz="2800" dirty="0">
              <a:highlight>
                <a:srgbClr val="00FFFF"/>
              </a:highlight>
            </a:endParaRPr>
          </a:p>
          <a:p>
            <a:pPr marL="2690813" lvl="0" indent="-2690813"/>
            <a:r>
              <a:rPr lang="zh-CN" altLang="en-US" dirty="0"/>
              <a:t>天國的福音</a:t>
            </a:r>
            <a:r>
              <a:rPr lang="zh-CN" altLang="en-US" dirty="0">
                <a:solidFill>
                  <a:schemeClr val="tx1"/>
                </a:solidFill>
                <a:highlight>
                  <a:srgbClr val="00FF00"/>
                </a:highlight>
              </a:rPr>
              <a:t>先</a:t>
            </a:r>
            <a:r>
              <a:rPr lang="zh-CN" altLang="en-US" dirty="0"/>
              <a:t>要傳遍天下，向</a:t>
            </a:r>
            <a:r>
              <a:rPr lang="zh-CN" altLang="en-US" dirty="0">
                <a:highlight>
                  <a:srgbClr val="00FF00"/>
                </a:highlight>
              </a:rPr>
              <a:t>全人類</a:t>
            </a:r>
            <a:r>
              <a:rPr lang="zh-CN" altLang="en-US" dirty="0"/>
              <a:t>作見證，  然後</a:t>
            </a:r>
            <a:r>
              <a:rPr lang="zh-CN" altLang="en-US" sz="4400" dirty="0">
                <a:solidFill>
                  <a:srgbClr val="FF0000"/>
                </a:solidFill>
              </a:rPr>
              <a:t>                </a:t>
            </a:r>
            <a:r>
              <a:rPr lang="zh-CN" altLang="en-US" dirty="0"/>
              <a:t>才會臨到。」</a:t>
            </a:r>
            <a:r>
              <a:rPr lang="zh-CN" altLang="en-US" sz="2800" dirty="0">
                <a:highlight>
                  <a:srgbClr val="00FFFF"/>
                </a:highlight>
              </a:rPr>
              <a:t>現代中文譯本</a:t>
            </a:r>
            <a:endParaRPr lang="en-US" altLang="zh-CN" sz="2800" dirty="0">
              <a:highlight>
                <a:srgbClr val="00FFFF"/>
              </a:highlight>
            </a:endParaRPr>
          </a:p>
          <a:p>
            <a:pPr lvl="0"/>
            <a:r>
              <a:rPr lang="zh-CN" altLang="en-US" dirty="0"/>
              <a:t>這天國的福音</a:t>
            </a:r>
            <a:r>
              <a:rPr lang="zh-CN" altLang="en-US" dirty="0">
                <a:highlight>
                  <a:srgbClr val="00FF00"/>
                </a:highlight>
              </a:rPr>
              <a:t>必須</a:t>
            </a:r>
            <a:r>
              <a:rPr lang="zh-CN" altLang="en-US" dirty="0"/>
              <a:t>宣傳在普天下，對萬民作見證；然後</a:t>
            </a:r>
            <a:r>
              <a:rPr lang="zh-CN" altLang="en-US" sz="4400" dirty="0">
                <a:solidFill>
                  <a:srgbClr val="FF0000"/>
                </a:solidFill>
              </a:rPr>
              <a:t>    </a:t>
            </a:r>
            <a:r>
              <a:rPr lang="zh-CN" altLang="en-US" dirty="0"/>
              <a:t>才來到。</a:t>
            </a:r>
            <a:r>
              <a:rPr lang="zh-CN" altLang="en-US" sz="2800" dirty="0">
                <a:highlight>
                  <a:srgbClr val="00FFFF"/>
                </a:highlight>
              </a:rPr>
              <a:t>呂振中譯本</a:t>
            </a:r>
            <a:endParaRPr lang="en-US" altLang="zh-CN" dirty="0">
              <a:highlight>
                <a:srgbClr val="00FFFF"/>
              </a:highlight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D54199-8B92-45BC-9FC3-7F80D9753361}"/>
              </a:ext>
            </a:extLst>
          </p:cNvPr>
          <p:cNvSpPr txBox="1"/>
          <p:nvPr/>
        </p:nvSpPr>
        <p:spPr>
          <a:xfrm>
            <a:off x="10145205" y="1238065"/>
            <a:ext cx="1358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末期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74BE63-4315-4D80-91BE-A10F82A89592}"/>
              </a:ext>
            </a:extLst>
          </p:cNvPr>
          <p:cNvSpPr txBox="1"/>
          <p:nvPr/>
        </p:nvSpPr>
        <p:spPr>
          <a:xfrm>
            <a:off x="10159046" y="2446562"/>
            <a:ext cx="1358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結局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3BA2F0-AEBF-46A1-8565-126A9E64138E}"/>
              </a:ext>
            </a:extLst>
          </p:cNvPr>
          <p:cNvSpPr txBox="1"/>
          <p:nvPr/>
        </p:nvSpPr>
        <p:spPr>
          <a:xfrm>
            <a:off x="443343" y="4302909"/>
            <a:ext cx="3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歷史的終點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3467A3-596F-48A5-9305-AC56F010CC79}"/>
              </a:ext>
            </a:extLst>
          </p:cNvPr>
          <p:cNvSpPr txBox="1"/>
          <p:nvPr/>
        </p:nvSpPr>
        <p:spPr>
          <a:xfrm>
            <a:off x="1021183" y="5542160"/>
            <a:ext cx="1358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末終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50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文本占位符 2"/>
          <p:cNvSpPr>
            <a:spLocks noGrp="1"/>
          </p:cNvSpPr>
          <p:nvPr>
            <p:ph type="body" sz="quarter" idx="13"/>
          </p:nvPr>
        </p:nvSpPr>
        <p:spPr bwMode="auto">
          <a:xfrm>
            <a:off x="595313" y="1782763"/>
            <a:ext cx="10987087" cy="438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anchor="t" anchorCtr="0" compatLnSpc="1">
            <a:prstTxWarp prst="textNoShape">
              <a:avLst/>
            </a:prstTxWarp>
          </a:bodyPr>
          <a:lstStyle/>
          <a:p>
            <a:r>
              <a:rPr altLang="zh-CN" dirty="0"/>
              <a:t> </a:t>
            </a:r>
            <a:endParaRPr lang="zh-CN" altLang="en-US" dirty="0"/>
          </a:p>
        </p:txBody>
      </p:sp>
      <p:sp>
        <p:nvSpPr>
          <p:cNvPr id="138244" name="文本占位符 3"/>
          <p:cNvSpPr>
            <a:spLocks noGrp="1"/>
          </p:cNvSpPr>
          <p:nvPr>
            <p:ph type="body" sz="quarter" idx="15"/>
          </p:nvPr>
        </p:nvSpPr>
        <p:spPr bwMode="auto">
          <a:xfrm>
            <a:off x="11095038" y="6392863"/>
            <a:ext cx="609600" cy="25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8245" name="Text Placeholder 5"/>
          <p:cNvSpPr txBox="1">
            <a:spLocks/>
          </p:cNvSpPr>
          <p:nvPr/>
        </p:nvSpPr>
        <p:spPr bwMode="auto">
          <a:xfrm>
            <a:off x="762001" y="1377107"/>
            <a:ext cx="10942637" cy="4878039"/>
          </a:xfrm>
          <a:prstGeom prst="rect">
            <a:avLst/>
          </a:prstGeom>
          <a:solidFill>
            <a:schemeClr val="bg1"/>
          </a:solidFill>
          <a:ln w="47625" cap="rnd">
            <a:solidFill>
              <a:srgbClr val="7D0049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marL="539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Clr>
                <a:srgbClr val="002060"/>
              </a:buClr>
            </a:pPr>
            <a:r>
              <a:rPr lang="zh-TW" altLang="zh-CN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路加福音</a:t>
            </a:r>
            <a:r>
              <a:rPr lang="zh-TW" altLang="zh-CN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en-US" altLang="zh-CN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21:9</a:t>
            </a:r>
            <a:r>
              <a:rPr lang="zh-CN" altLang="en-US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你們聽見打仗和擾亂的事，不要驚惶；因為這些事必須先有，只是末期不能立時就到。」 </a:t>
            </a:r>
            <a:r>
              <a:rPr lang="en-US" altLang="zh-CN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當時，耶穌對他們說：「民要攻打民，國要攻打國； </a:t>
            </a:r>
            <a:r>
              <a:rPr lang="en-US" altLang="zh-CN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地要大大震動，多處必有饑荒、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瘟疫</a:t>
            </a:r>
            <a:r>
              <a:rPr lang="zh-CN" altLang="en-US" sz="4000" b="1" dirty="0">
                <a:solidFill>
                  <a:srgbClr val="7D00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，又有可怕的異象和大神跡從天上顯現。 </a:t>
            </a:r>
          </a:p>
        </p:txBody>
      </p:sp>
    </p:spTree>
    <p:extLst>
      <p:ext uri="{BB962C8B-B14F-4D97-AF65-F5344CB8AC3E}">
        <p14:creationId xmlns:p14="http://schemas.microsoft.com/office/powerpoint/2010/main" val="16687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F18F5B-48FC-446F-983A-D077407E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9C4392-31E9-435F-B1D1-C32C4E63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3C1E0E-EB6B-4D1E-BA72-C5A833A70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47" y="0"/>
            <a:ext cx="4779498" cy="6858000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F9ECAB-A008-41DD-9EAD-947DFD0E5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A79C1-41E3-4072-8DFE-D7954C7D4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6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621" y="652412"/>
            <a:ext cx="12786911" cy="882650"/>
          </a:xfrm>
        </p:spPr>
        <p:txBody>
          <a:bodyPr/>
          <a:lstStyle/>
          <a:p>
            <a:pPr lvl="0"/>
            <a:r>
              <a:rPr lang="zh-CN" altLang="en-US" sz="4400" b="0" dirty="0"/>
              <a:t>每一次信仰上的復興，都會伴隨著宣教的復興</a:t>
            </a:r>
            <a:br>
              <a:rPr lang="en-US" altLang="zh-CN" dirty="0">
                <a:solidFill>
                  <a:srgbClr val="FF0000"/>
                </a:solidFill>
              </a:rPr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00738" y="1535062"/>
            <a:ext cx="10986641" cy="4381870"/>
          </a:xfrm>
        </p:spPr>
        <p:txBody>
          <a:bodyPr/>
          <a:lstStyle/>
          <a:p>
            <a:r>
              <a:rPr lang="zh-CN" altLang="en-US" sz="3200" dirty="0"/>
              <a:t>宣教爆發的前提必定是地方教會的復興，無論是從新舊約聖經，還是教會歷史都清清楚楚地見證這一點</a:t>
            </a:r>
            <a:endParaRPr lang="en-US" altLang="zh-CN" sz="3200" dirty="0"/>
          </a:p>
          <a:p>
            <a:r>
              <a:rPr lang="zh-CN" altLang="en-US" sz="3200" dirty="0"/>
              <a:t>比如耶穌會、方濟各修會、道明會等。甚至從四世紀到十八世紀所有的宣教士都是修道士。而宗教改革後十六世紀晚期，多個運動興起，使教會復興，這些復興運動推動了更正教的宣教。英國的清教徒主義、德國的敬虔主義、莫拉維弟兄會、衛斯理的復興、以及福音派的復興，這些復興導致了教會的復興，教會的復興帶動了十九、二十世紀的更正教宣教運動的興起</a:t>
            </a:r>
            <a:endParaRPr lang="zh-CN" altLang="en-US" sz="4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6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AC0C0-C2F2-49BE-998A-8601450F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求神復興中國教會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5CAAB0-3123-4F2A-921B-9455A3005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雖然中國教會遍及各處，人數眾多，資源充沛，可以全力參與推動普世宣教事工。然而</a:t>
            </a:r>
            <a:r>
              <a:rPr lang="en-US" altLang="zh-CN" dirty="0"/>
              <a:t>,</a:t>
            </a:r>
            <a:r>
              <a:rPr lang="zh-CN" altLang="en-US" dirty="0"/>
              <a:t>直到耶穌基督再來的日子之前</a:t>
            </a:r>
            <a:r>
              <a:rPr lang="en-US" altLang="zh-CN" dirty="0"/>
              <a:t>,</a:t>
            </a:r>
            <a:r>
              <a:rPr lang="zh-CN" altLang="en-US" dirty="0"/>
              <a:t>中國仍將是全球範圍內最大的宣教禾場。所以，在我們注重普世宣教需要之同時，亦需要看到中國廣大地區，諸多族群的需要，甚至需要持續不斷地以開展福音工作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5D3683-E7DF-49DD-BCA5-629FAB475D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3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99743"/>
            <a:ext cx="10972800" cy="882650"/>
          </a:xfrm>
        </p:spPr>
        <p:txBody>
          <a:bodyPr/>
          <a:lstStyle/>
          <a:p>
            <a:r>
              <a:rPr lang="zh-CN" altLang="zh-CN" dirty="0"/>
              <a:t>宣教中國的資源</a:t>
            </a:r>
            <a:br>
              <a:rPr lang="en-US" altLang="zh-CN" dirty="0"/>
            </a:br>
            <a:br>
              <a:rPr lang="en-US" altLang="zh-CN" dirty="0">
                <a:solidFill>
                  <a:srgbClr val="FF0000"/>
                </a:solidFill>
              </a:rPr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00738" y="1535062"/>
            <a:ext cx="10986641" cy="438187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宣教榜樣的資源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屬靈領袖的資源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復興</a:t>
            </a:r>
            <a:r>
              <a:rPr lang="zh-CN" altLang="en-US" dirty="0"/>
              <a:t>運動</a:t>
            </a:r>
            <a:r>
              <a:rPr lang="zh-CN" altLang="zh-CN" dirty="0"/>
              <a:t>的資源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dirty="0"/>
              <a:t>海外華人</a:t>
            </a:r>
            <a:r>
              <a:rPr lang="zh-CN" altLang="zh-CN" dirty="0"/>
              <a:t>的資源</a:t>
            </a:r>
            <a:endParaRPr lang="en-US" altLang="zh-CN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zh-CN" dirty="0"/>
              <a:t>經濟發展的資源</a:t>
            </a:r>
            <a:endParaRPr lang="zh-CN" altLang="en-US" sz="4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1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99743"/>
            <a:ext cx="10972800" cy="882650"/>
          </a:xfrm>
        </p:spPr>
        <p:txBody>
          <a:bodyPr/>
          <a:lstStyle/>
          <a:p>
            <a:pPr lvl="0"/>
            <a:r>
              <a:rPr lang="en-US" altLang="zh-CN" dirty="0" err="1"/>
              <a:t>中國宣教</a:t>
            </a:r>
            <a:r>
              <a:rPr lang="zh-CN" altLang="en-US" dirty="0"/>
              <a:t>的機遇</a:t>
            </a:r>
            <a:br>
              <a:rPr lang="en-US" altLang="zh-CN" dirty="0">
                <a:solidFill>
                  <a:srgbClr val="FF0000"/>
                </a:solidFill>
              </a:rPr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00738" y="1535062"/>
            <a:ext cx="10986641" cy="4381870"/>
          </a:xfrm>
        </p:spPr>
        <p:txBody>
          <a:bodyPr/>
          <a:lstStyle/>
          <a:p>
            <a:r>
              <a:rPr lang="zh-CN" altLang="en-US" dirty="0"/>
              <a:t>普世宣教是地方教會的健康成長的必然結果，普世宣教又是地方教會的建立的根基</a:t>
            </a:r>
            <a:endParaRPr lang="zh-CN" altLang="en-US" sz="4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8B9087-C858-4DA6-9EFB-43B82468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4" y="2861473"/>
            <a:ext cx="7096125" cy="32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0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71308</TotalTime>
  <Words>1927</Words>
  <Application>Microsoft Office PowerPoint</Application>
  <PresentationFormat>宽屏</PresentationFormat>
  <Paragraphs>99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KaiTi</vt:lpstr>
      <vt:lpstr>Microsoft JhengHei</vt:lpstr>
      <vt:lpstr>SimHei</vt:lpstr>
      <vt:lpstr>SimHei</vt:lpstr>
      <vt:lpstr>楷体</vt:lpstr>
      <vt:lpstr>宋体</vt:lpstr>
      <vt:lpstr>宋体</vt:lpstr>
      <vt:lpstr>Arial</vt:lpstr>
      <vt:lpstr>Calibri</vt:lpstr>
      <vt:lpstr>Georgia</vt:lpstr>
      <vt:lpstr>Times New Roman</vt:lpstr>
      <vt:lpstr>Verdana</vt:lpstr>
      <vt:lpstr>Wingdings</vt:lpstr>
      <vt:lpstr>Wingdings 2</vt:lpstr>
      <vt:lpstr>Urban</vt:lpstr>
      <vt:lpstr>宣教與中國的將來 （馬太福音24:14）    </vt:lpstr>
      <vt:lpstr>PowerPoint 演示文稿</vt:lpstr>
      <vt:lpstr>馬太福音24:14   </vt:lpstr>
      <vt:lpstr>PowerPoint 演示文稿</vt:lpstr>
      <vt:lpstr>PowerPoint 演示文稿</vt:lpstr>
      <vt:lpstr>每一次信仰上的復興，都會伴隨著宣教的復興  </vt:lpstr>
      <vt:lpstr>求神復興中國教會</vt:lpstr>
      <vt:lpstr>宣教中國的資源   </vt:lpstr>
      <vt:lpstr>中國宣教的機遇  </vt:lpstr>
      <vt:lpstr>PowerPoint 演示文稿</vt:lpstr>
      <vt:lpstr>PowerPoint 演示文稿</vt:lpstr>
      <vt:lpstr>「一帶一路」的宣教契機</vt:lpstr>
      <vt:lpstr>一帶一路宣教危機  </vt:lpstr>
      <vt:lpstr>宣教中國2030策略  </vt:lpstr>
      <vt:lpstr>宣教中國2030會議</vt:lpstr>
      <vt:lpstr>中國教會要差派兩萬名宣教士</vt:lpstr>
      <vt:lpstr>中國教會要差派兩萬名宣教士</vt:lpstr>
      <vt:lpstr>中國教會要差派兩萬名宣教士</vt:lpstr>
      <vt:lpstr>中國教會宣教觀念誤區</vt:lpstr>
      <vt:lpstr>中國教會宣教觀念誤區</vt:lpstr>
      <vt:lpstr>中國教會宣教预备不足</vt:lpstr>
      <vt:lpstr>中國教會要走務實的宣教路</vt:lpstr>
      <vt:lpstr>中國教會宣教三觀 </vt:lpstr>
      <vt:lpstr>我們該如何做?</vt:lpstr>
      <vt:lpstr>我們該如何做?</vt:lpstr>
      <vt:lpstr>我們該如何做?</vt:lpstr>
      <vt:lpstr>中國教會短宣的自、定、限原則</vt:lpstr>
      <vt:lpstr>重點支持戰略性地區宣教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Freda</dc:creator>
  <cp:lastModifiedBy>力軍 陳</cp:lastModifiedBy>
  <cp:revision>491</cp:revision>
  <dcterms:created xsi:type="dcterms:W3CDTF">2014-01-22T03:55:44Z</dcterms:created>
  <dcterms:modified xsi:type="dcterms:W3CDTF">2020-07-23T23:29:05Z</dcterms:modified>
</cp:coreProperties>
</file>