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18" r:id="rId3"/>
    <p:sldId id="260" r:id="rId4"/>
    <p:sldId id="322" r:id="rId5"/>
    <p:sldId id="259" r:id="rId6"/>
    <p:sldId id="288" r:id="rId7"/>
    <p:sldId id="344" r:id="rId8"/>
    <p:sldId id="328" r:id="rId9"/>
    <p:sldId id="329" r:id="rId10"/>
    <p:sldId id="331" r:id="rId11"/>
    <p:sldId id="345" r:id="rId12"/>
    <p:sldId id="343" r:id="rId13"/>
    <p:sldId id="330" r:id="rId14"/>
    <p:sldId id="332" r:id="rId15"/>
    <p:sldId id="325" r:id="rId16"/>
    <p:sldId id="326" r:id="rId17"/>
    <p:sldId id="334" r:id="rId18"/>
    <p:sldId id="335" r:id="rId19"/>
    <p:sldId id="336" r:id="rId20"/>
    <p:sldId id="346" r:id="rId21"/>
    <p:sldId id="337" r:id="rId22"/>
    <p:sldId id="338" r:id="rId23"/>
    <p:sldId id="339" r:id="rId24"/>
    <p:sldId id="340" r:id="rId25"/>
    <p:sldId id="341" r:id="rId26"/>
    <p:sldId id="319" r:id="rId27"/>
    <p:sldId id="323" r:id="rId28"/>
    <p:sldId id="327" r:id="rId29"/>
    <p:sldId id="342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105" d="100"/>
          <a:sy n="105" d="100"/>
        </p:scale>
        <p:origin x="118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76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4400"/>
            <a:ext cx="9144000" cy="6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2630"/>
            <a:ext cx="8229600" cy="850106"/>
          </a:xfrm>
          <a:prstGeom prst="rect">
            <a:avLst/>
          </a:prstGeom>
        </p:spPr>
        <p:txBody>
          <a:bodyPr/>
          <a:lstStyle>
            <a:lvl1pPr>
              <a:defRPr sz="4000" b="1">
                <a:latin typeface="Microsoft JhengHei" pitchFamily="34" charset="-120"/>
                <a:ea typeface="Microsoft JhengHei" pitchFamily="34" charset="-120"/>
              </a:defRPr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340768"/>
            <a:ext cx="8928992" cy="410445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DFKai-SB" pitchFamily="65" charset="-120"/>
                <a:ea typeface="DFKai-SB" pitchFamily="65" charset="-12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4071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555776" y="2204864"/>
            <a:ext cx="4248472" cy="1143000"/>
          </a:xfrm>
          <a:prstGeom prst="rect">
            <a:avLst/>
          </a:prstGeom>
        </p:spPr>
        <p:txBody>
          <a:bodyPr/>
          <a:lstStyle>
            <a:lvl1pPr marL="457200" indent="-457200" algn="l">
              <a:buFont typeface="Arial" pitchFamily="34" charset="0"/>
              <a:buChar char="•"/>
              <a:defRPr lang="en-US" sz="2800" kern="1200" dirty="0">
                <a:solidFill>
                  <a:srgbClr val="0070C0"/>
                </a:solidFill>
                <a:latin typeface="Kartika" pitchFamily="18" charset="0"/>
                <a:ea typeface="Microsoft JhengHei" pitchFamily="34" charset="-120"/>
                <a:cs typeface="Kartika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107504" y="476672"/>
            <a:ext cx="8928992" cy="914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500">
                <a:solidFill>
                  <a:schemeClr val="tx1">
                    <a:lumMod val="75000"/>
                    <a:lumOff val="25000"/>
                  </a:schemeClr>
                </a:solidFill>
                <a:latin typeface="黑体" pitchFamily="49" charset="-122"/>
                <a:ea typeface="黑体" pitchFamily="49" charset="-122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5338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35722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66653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83223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6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9792" y="3356992"/>
            <a:ext cx="4968552" cy="13681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dirty="0" smtClean="0"/>
              <a:t>經文：腓</a:t>
            </a:r>
            <a:r>
              <a:rPr lang="en-US" dirty="0" smtClean="0"/>
              <a:t>2</a:t>
            </a:r>
            <a:r>
              <a:rPr lang="zh-TW" altLang="en-US" dirty="0" smtClean="0"/>
              <a:t>：</a:t>
            </a:r>
            <a:r>
              <a:rPr lang="en-US" dirty="0" smtClean="0"/>
              <a:t>1-5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金句：腓</a:t>
            </a:r>
            <a:r>
              <a:rPr lang="en-US" dirty="0" smtClean="0"/>
              <a:t>2</a:t>
            </a:r>
            <a:r>
              <a:rPr lang="zh-TW" altLang="en-US" dirty="0" smtClean="0"/>
              <a:t>：</a:t>
            </a:r>
            <a:r>
              <a:rPr lang="en-US" dirty="0" smtClean="0"/>
              <a:t>5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回應詩歌：聖詩</a:t>
            </a:r>
            <a:r>
              <a:rPr lang="en-US" dirty="0" smtClean="0"/>
              <a:t>218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en-CA" sz="36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215008" y="813892"/>
            <a:ext cx="8928992" cy="2088232"/>
          </a:xfrm>
        </p:spPr>
        <p:txBody>
          <a:bodyPr/>
          <a:lstStyle/>
          <a:p>
            <a:r>
              <a:rPr lang="zh-TW" altLang="en-US" sz="5400" dirty="0" smtClean="0"/>
              <a:t>團隊合作的秘訣</a:t>
            </a:r>
            <a:endParaRPr lang="en-US" sz="5400" dirty="0" smtClean="0"/>
          </a:p>
          <a:p>
            <a:r>
              <a:rPr lang="en-CA" sz="5400" dirty="0" smtClean="0"/>
              <a:t>(</a:t>
            </a:r>
            <a:r>
              <a:rPr lang="zh-TW" altLang="en-US" sz="5400" dirty="0" smtClean="0"/>
              <a:t>同心合一的秘訣</a:t>
            </a:r>
            <a:r>
              <a:rPr lang="en-CA" sz="5400" dirty="0" smtClean="0"/>
              <a:t>)</a:t>
            </a:r>
            <a:endParaRPr lang="en-CA" sz="5400" kern="1200" dirty="0">
              <a:solidFill>
                <a:srgbClr val="3E3D13"/>
              </a:solidFill>
              <a:cs typeface="Kartik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1983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sz="3400" b="1" dirty="0">
                <a:latin typeface="DFKai-SB" pitchFamily="65" charset="-120"/>
                <a:ea typeface="DFKai-SB" pitchFamily="65" charset="-120"/>
              </a:rPr>
              <a:t>3. </a:t>
            </a:r>
            <a:r>
              <a:rPr lang="zh-TW" altLang="en-US" sz="3400" b="1" dirty="0">
                <a:latin typeface="DFKai-SB" pitchFamily="65" charset="-120"/>
                <a:ea typeface="DFKai-SB" pitchFamily="65" charset="-120"/>
              </a:rPr>
              <a:t>聖靈有什麼交通 </a:t>
            </a: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  <a:cs typeface="+mn-cs"/>
              </a:rPr>
              <a:t>腓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  <a:cs typeface="+mn-cs"/>
              </a:rPr>
              <a:t>2</a:t>
            </a:r>
            <a:r>
              <a:rPr lang="zh-CN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  <a:cs typeface="+mn-cs"/>
              </a:rPr>
              <a:t>：</a:t>
            </a:r>
            <a:r>
              <a:rPr lang="en-US" altLang="zh-TW" sz="3400" dirty="0" err="1">
                <a:solidFill>
                  <a:srgbClr val="0070C0"/>
                </a:solidFill>
                <a:latin typeface="DFKai-SB" pitchFamily="65" charset="-120"/>
                <a:ea typeface="DFKai-SB" pitchFamily="65" charset="-120"/>
                <a:cs typeface="+mn-cs"/>
              </a:rPr>
              <a:t>lc</a:t>
            </a: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)</a:t>
            </a:r>
            <a:br>
              <a:rPr lang="en-US" altLang="zh-TW" sz="3400" dirty="0">
                <a:latin typeface="DFKai-SB" pitchFamily="65" charset="-120"/>
                <a:ea typeface="DFKai-SB" pitchFamily="65" charset="-120"/>
              </a:rPr>
            </a:b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「聖靈有什麼交通」和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  <a:cs typeface="+mn-cs"/>
              </a:rPr>
              <a:t>林前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  <a:cs typeface="+mn-cs"/>
              </a:rPr>
              <a:t>13</a:t>
            </a:r>
            <a:r>
              <a:rPr lang="zh-CN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  <a:cs typeface="+mn-cs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  <a:cs typeface="+mn-cs"/>
              </a:rPr>
              <a:t>14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的「聖靈的感動」意思十分近似。</a:t>
            </a:r>
            <a:br>
              <a:rPr lang="zh-TW" altLang="en-US" sz="3400" dirty="0">
                <a:latin typeface="DFKai-SB" pitchFamily="65" charset="-120"/>
                <a:ea typeface="DFKai-SB" pitchFamily="65" charset="-120"/>
              </a:rPr>
            </a:b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  <a:cs typeface="+mn-cs"/>
              </a:rPr>
              <a:t>林前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  <a:cs typeface="+mn-cs"/>
              </a:rPr>
              <a:t>12</a:t>
            </a:r>
            <a:r>
              <a:rPr lang="zh-CN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  <a:cs typeface="+mn-cs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  <a:cs typeface="+mn-cs"/>
              </a:rPr>
              <a:t>13</a:t>
            </a:r>
            <a:r>
              <a:rPr lang="zh-CN" altLang="en-US" sz="3400" dirty="0">
                <a:latin typeface="DFKai-SB" pitchFamily="65" charset="-120"/>
                <a:ea typeface="DFKai-SB" pitchFamily="65" charset="-120"/>
              </a:rPr>
              <a:t>：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「我們不拘是猶太人，是希臘人，是為奴的，是自主的，都從一位聖靈受洗，成了一個身體，飲於一位聖靈。」</a:t>
            </a:r>
            <a:r>
              <a:rPr lang="en-US" altLang="zh-TW" sz="3400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400" dirty="0" smtClean="0">
                <a:latin typeface="DFKai-SB" pitchFamily="65" charset="-120"/>
                <a:ea typeface="DFKai-SB" pitchFamily="65" charset="-120"/>
              </a:rPr>
            </a:br>
            <a:r>
              <a:rPr lang="en-US" altLang="zh-TW" sz="3400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400" dirty="0" smtClean="0">
                <a:latin typeface="DFKai-SB" pitchFamily="65" charset="-120"/>
                <a:ea typeface="DFKai-SB" pitchFamily="65" charset="-120"/>
              </a:rPr>
            </a:br>
            <a:endParaRPr lang="en-US" sz="3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sz="3400" b="1" dirty="0" smtClean="0">
                <a:latin typeface="DFKai-SB" pitchFamily="65" charset="-120"/>
                <a:ea typeface="DFKai-SB" pitchFamily="65" charset="-120"/>
              </a:rPr>
              <a:t>4. </a:t>
            </a:r>
            <a:r>
              <a:rPr lang="zh-TW" altLang="en-US" sz="3400" b="1" dirty="0" smtClean="0">
                <a:latin typeface="DFKai-SB" pitchFamily="65" charset="-120"/>
                <a:ea typeface="DFKai-SB" pitchFamily="65" charset="-120"/>
              </a:rPr>
              <a:t>心中有什麼慈悲和憐憫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 </a:t>
            </a:r>
            <a:r>
              <a:rPr lang="en-US" altLang="zh-TW" sz="3400" dirty="0" smtClean="0"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  <a:cs typeface="+mn-cs"/>
              </a:rPr>
              <a:t>腓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  <a:cs typeface="+mn-cs"/>
              </a:rPr>
              <a:t>2</a:t>
            </a:r>
            <a:r>
              <a:rPr lang="zh-CN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  <a:cs typeface="+mn-cs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  <a:cs typeface="+mn-cs"/>
              </a:rPr>
              <a:t>1d</a:t>
            </a:r>
            <a:r>
              <a:rPr lang="en-US" altLang="zh-TW" sz="3400" dirty="0" smtClean="0">
                <a:latin typeface="DFKai-SB" pitchFamily="65" charset="-120"/>
                <a:ea typeface="DFKai-SB" pitchFamily="65" charset="-120"/>
              </a:rPr>
              <a:t>)</a:t>
            </a:r>
            <a:br>
              <a:rPr lang="en-US" altLang="zh-TW" sz="3400" dirty="0" smtClean="0">
                <a:latin typeface="DFKai-SB" pitchFamily="65" charset="-120"/>
                <a:ea typeface="DFKai-SB" pitchFamily="65" charset="-120"/>
              </a:rPr>
            </a:b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基督耶穌至極的愛，表現在「道成肉身」這救恩的計畫上。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  <a:cs typeface="+mn-cs"/>
              </a:rPr>
              <a:t>約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  <a:cs typeface="+mn-cs"/>
              </a:rPr>
              <a:t>3</a:t>
            </a:r>
            <a:r>
              <a:rPr lang="zh-CN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  <a:cs typeface="+mn-cs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  <a:cs typeface="+mn-cs"/>
              </a:rPr>
              <a:t>16</a:t>
            </a:r>
            <a:r>
              <a:rPr lang="zh-CN" altLang="en-US" sz="3400" dirty="0">
                <a:latin typeface="DFKai-SB" pitchFamily="65" charset="-120"/>
                <a:ea typeface="DFKai-SB" pitchFamily="65" charset="-120"/>
              </a:rPr>
              <a:t>：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「神愛世人，甚至將他的獨生子賜給他們，叫一切信他的，不致滅亡，反得永生。」</a:t>
            </a:r>
            <a:br>
              <a:rPr lang="zh-TW" altLang="en-US" sz="3400" dirty="0" smtClean="0">
                <a:latin typeface="DFKai-SB" pitchFamily="65" charset="-120"/>
                <a:ea typeface="DFKai-SB" pitchFamily="65" charset="-120"/>
              </a:rPr>
            </a:b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33674026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2630"/>
            <a:ext cx="8579296" cy="634082"/>
          </a:xfrm>
        </p:spPr>
        <p:txBody>
          <a:bodyPr>
            <a:noAutofit/>
          </a:bodyPr>
          <a:lstStyle/>
          <a:p>
            <a:r>
              <a:rPr lang="en-US" altLang="zh-TW" sz="3200" dirty="0" smtClean="0"/>
              <a:t>B </a:t>
            </a:r>
            <a:r>
              <a:rPr lang="zh-TW" altLang="en-US" sz="3200" dirty="0" smtClean="0"/>
              <a:t>、團隊合作 </a:t>
            </a:r>
            <a:r>
              <a:rPr lang="en-US" altLang="zh-TW" sz="3200" dirty="0" smtClean="0"/>
              <a:t>(</a:t>
            </a:r>
            <a:r>
              <a:rPr lang="zh-TW" altLang="en-US" sz="3200" dirty="0" smtClean="0"/>
              <a:t>同心合一</a:t>
            </a:r>
            <a:r>
              <a:rPr lang="en-US" altLang="zh-TW" sz="3200" dirty="0" smtClean="0"/>
              <a:t>) </a:t>
            </a:r>
            <a:r>
              <a:rPr lang="zh-TW" altLang="en-US" sz="3200" dirty="0" smtClean="0"/>
              <a:t>的方法</a:t>
            </a:r>
            <a:endParaRPr lang="en-US" altLang="en-US" sz="32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80728"/>
            <a:ext cx="8496944" cy="4176465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TW" altLang="en-US" sz="3400" dirty="0">
                <a:solidFill>
                  <a:srgbClr val="0070C0"/>
                </a:solidFill>
              </a:rPr>
              <a:t>腓</a:t>
            </a:r>
            <a:r>
              <a:rPr lang="en-US" altLang="zh-TW" sz="3400" dirty="0">
                <a:solidFill>
                  <a:srgbClr val="0070C0"/>
                </a:solidFill>
              </a:rPr>
              <a:t>2</a:t>
            </a:r>
            <a:r>
              <a:rPr lang="zh-CN" altLang="en-US" sz="3400" dirty="0">
                <a:solidFill>
                  <a:srgbClr val="0070C0"/>
                </a:solidFill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</a:rPr>
              <a:t>2</a:t>
            </a:r>
            <a:r>
              <a:rPr lang="zh-CN" altLang="en-US" sz="3400" dirty="0"/>
              <a:t>：</a:t>
            </a:r>
            <a:r>
              <a:rPr lang="zh-TW" altLang="en-US" sz="3400" dirty="0" smtClean="0"/>
              <a:t>「你們就要意念相同，愛心相同，有一樣的心思，有一樣的意念，使我的喜樂可以滿足。」</a:t>
            </a:r>
            <a:br>
              <a:rPr lang="zh-TW" altLang="en-US" sz="3400" dirty="0" smtClean="0"/>
            </a:br>
            <a:r>
              <a:rPr lang="zh-TW" altLang="en-US" sz="3400" dirty="0" smtClean="0"/>
              <a:t>耶穌說：「我不但為這些人祈求，也為那些因他們的話信我的人祈求，使他們都合而為一。正如你父在我裡面，我在你裡面，使他們也在我們裡面，叫世人可以信你差了我來。</a:t>
            </a:r>
            <a:br>
              <a:rPr lang="zh-TW" altLang="en-US" sz="3400" dirty="0" smtClean="0"/>
            </a:br>
            <a:r>
              <a:rPr lang="en-US" altLang="zh-TW" sz="3400" dirty="0" smtClean="0"/>
              <a:t>…</a:t>
            </a:r>
          </a:p>
          <a:p>
            <a:pPr>
              <a:spcBef>
                <a:spcPts val="0"/>
              </a:spcBef>
            </a:pPr>
            <a:r>
              <a:rPr lang="en-US" altLang="zh-TW" sz="3400" dirty="0" smtClean="0"/>
              <a:t>  </a:t>
            </a:r>
            <a:endParaRPr lang="zh-TW" altLang="en-US" sz="3400" dirty="0" smtClean="0"/>
          </a:p>
          <a:p>
            <a:pPr marL="0" indent="0">
              <a:spcBef>
                <a:spcPts val="0"/>
              </a:spcBef>
              <a:buNone/>
            </a:pPr>
            <a:endParaRPr lang="en-CA" sz="3400" dirty="0"/>
          </a:p>
        </p:txBody>
      </p:sp>
    </p:spTree>
    <p:extLst>
      <p:ext uri="{BB962C8B-B14F-4D97-AF65-F5344CB8AC3E}">
        <p14:creationId xmlns:p14="http://schemas.microsoft.com/office/powerpoint/2010/main" val="199816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你所賜給我的榮耀，我已賜給他們，使他們合而為一，像我們合而為一。我在他們裡面，你在我裡面，使他們完完全全地合而為一，叫世人知道你差了我來，也知道你愛他們如同愛我一樣。」</a:t>
            </a:r>
            <a:r>
              <a:rPr lang="en-US" altLang="zh-TW" sz="3400" dirty="0" smtClean="0"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  <a:cs typeface="+mn-cs"/>
              </a:rPr>
              <a:t>約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  <a:cs typeface="+mn-cs"/>
              </a:rPr>
              <a:t>17:20-23</a:t>
            </a:r>
            <a:r>
              <a:rPr lang="en-US" altLang="zh-TW" sz="3400" dirty="0" smtClean="0">
                <a:latin typeface="DFKai-SB" pitchFamily="65" charset="-120"/>
                <a:ea typeface="DFKai-SB" pitchFamily="65" charset="-120"/>
              </a:rPr>
              <a:t>)</a:t>
            </a:r>
            <a:br>
              <a:rPr lang="en-US" altLang="zh-TW" sz="3400" dirty="0" smtClean="0">
                <a:latin typeface="DFKai-SB" pitchFamily="65" charset="-120"/>
                <a:ea typeface="DFKai-SB" pitchFamily="65" charset="-120"/>
              </a:rPr>
            </a:b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怎樣建立一個同心合一的教會呢？保羅提出以下三個步驟：</a:t>
            </a:r>
            <a:endParaRPr lang="en-US" sz="3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sz="3400" dirty="0" smtClean="0">
                <a:latin typeface="DFKai-SB" pitchFamily="65" charset="-120"/>
                <a:ea typeface="DFKai-SB" pitchFamily="65" charset="-120"/>
              </a:rPr>
              <a:t>1</a:t>
            </a:r>
            <a:r>
              <a:rPr lang="en-US" altLang="zh-TW" sz="3400" b="1" dirty="0" smtClean="0">
                <a:latin typeface="DFKai-SB" pitchFamily="65" charset="-120"/>
                <a:ea typeface="DFKai-SB" pitchFamily="65" charset="-120"/>
              </a:rPr>
              <a:t>. </a:t>
            </a:r>
            <a:r>
              <a:rPr lang="zh-TW" altLang="en-US" sz="3400" b="1" dirty="0" smtClean="0">
                <a:latin typeface="DFKai-SB" pitchFamily="65" charset="-120"/>
                <a:ea typeface="DFKai-SB" pitchFamily="65" charset="-120"/>
              </a:rPr>
              <a:t>意念相同 </a:t>
            </a:r>
            <a:r>
              <a:rPr lang="en-US" altLang="zh-TW" sz="3400" dirty="0" smtClean="0"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  <a:cs typeface="+mn-cs"/>
              </a:rPr>
              <a:t>腓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  <a:cs typeface="+mn-cs"/>
              </a:rPr>
              <a:t>2:2a</a:t>
            </a:r>
            <a:r>
              <a:rPr lang="en-US" altLang="zh-TW" sz="3400" dirty="0" smtClean="0">
                <a:latin typeface="DFKai-SB" pitchFamily="65" charset="-120"/>
                <a:ea typeface="DFKai-SB" pitchFamily="65" charset="-120"/>
              </a:rPr>
              <a:t>)</a:t>
            </a:r>
            <a:br>
              <a:rPr lang="en-US" altLang="zh-TW" sz="3400" dirty="0" smtClean="0">
                <a:latin typeface="DFKai-SB" pitchFamily="65" charset="-120"/>
                <a:ea typeface="DFKai-SB" pitchFamily="65" charset="-120"/>
              </a:rPr>
            </a:b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「意念相同」意思是「同一的思想」，也就是「你們要想一樣的事」這種思想包含了我們的理性、理智。</a:t>
            </a:r>
            <a:br>
              <a:rPr lang="zh-TW" altLang="en-US" sz="3400" dirty="0" smtClean="0">
                <a:latin typeface="DFKai-SB" pitchFamily="65" charset="-120"/>
                <a:ea typeface="DFKai-SB" pitchFamily="65" charset="-120"/>
              </a:rPr>
            </a:b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如何才能使信徒們合而為一呢？</a:t>
            </a:r>
            <a:r>
              <a:rPr lang="en-US" altLang="zh-TW" sz="3400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400" dirty="0" smtClean="0">
                <a:latin typeface="DFKai-SB" pitchFamily="65" charset="-120"/>
                <a:ea typeface="DFKai-SB" pitchFamily="65" charset="-120"/>
              </a:rPr>
            </a:br>
            <a:endParaRPr lang="en-US" sz="3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95536" y="476672"/>
            <a:ext cx="8424936" cy="4103687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約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17:14-17</a:t>
            </a: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: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「我已將</a:t>
            </a:r>
            <a:r>
              <a:rPr lang="zh-TW" altLang="en-US" sz="3400" b="1" dirty="0">
                <a:latin typeface="DFKai-SB" pitchFamily="65" charset="-120"/>
                <a:ea typeface="DFKai-SB" pitchFamily="65" charset="-120"/>
              </a:rPr>
              <a:t>你的道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賜給他們。世界又恨他們；因為他們不屬世界，正如我不屬世界一樣。 我不求你叫他們離開世界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/>
            </a:r>
            <a:br>
              <a:rPr lang="zh-TW" altLang="en-US" sz="3400" dirty="0">
                <a:latin typeface="DFKai-SB" pitchFamily="65" charset="-120"/>
                <a:ea typeface="DFKai-SB" pitchFamily="65" charset="-120"/>
              </a:rPr>
            </a:b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只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求你保守他們脫離那惡者（或譯：脫離罪惡）。他們不屬世界，正如我不屬世界一樣。求你用</a:t>
            </a:r>
            <a:r>
              <a:rPr lang="zh-TW" altLang="en-US" sz="3400" b="1" dirty="0" smtClean="0">
                <a:latin typeface="DFKai-SB" pitchFamily="65" charset="-120"/>
                <a:ea typeface="DFKai-SB" pitchFamily="65" charset="-120"/>
              </a:rPr>
              <a:t>真理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使他們成聖；你的道就是真理。」</a:t>
            </a:r>
            <a:endParaRPr lang="en-CA" altLang="zh-TW" sz="3600" dirty="0" smtClean="0"/>
          </a:p>
          <a:p>
            <a:pPr marL="0" lvl="0" indent="0">
              <a:spcBef>
                <a:spcPts val="0"/>
              </a:spcBef>
              <a:buNone/>
            </a:pPr>
            <a:endParaRPr lang="en-US" altLang="zh-TW" sz="3400" dirty="0" smtClean="0">
              <a:latin typeface="DFKai-SB" pitchFamily="65" charset="-120"/>
              <a:ea typeface="DFKai-SB" pitchFamily="65" charset="-120"/>
            </a:endParaRPr>
          </a:p>
          <a:p>
            <a:pPr marL="0" lvl="0" indent="0">
              <a:spcBef>
                <a:spcPts val="0"/>
              </a:spcBef>
              <a:buNone/>
            </a:pPr>
            <a:endParaRPr lang="zh-TW" altLang="en-US" sz="34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81518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95536" y="476672"/>
            <a:ext cx="8424936" cy="4103687"/>
          </a:xfrm>
          <a:prstGeom prst="rect">
            <a:avLst/>
          </a:prstGeom>
        </p:spPr>
        <p:txBody>
          <a:bodyPr/>
          <a:lstStyle/>
          <a:p>
            <a:pPr marL="0" lvl="0" indent="0">
              <a:spcBef>
                <a:spcPts val="0"/>
              </a:spcBef>
              <a:buNone/>
            </a:pPr>
            <a:r>
              <a:rPr lang="en-US" altLang="zh-TW" sz="3400" dirty="0" smtClean="0">
                <a:latin typeface="DFKai-SB" pitchFamily="65" charset="-120"/>
                <a:ea typeface="DFKai-SB" pitchFamily="65" charset="-120"/>
              </a:rPr>
              <a:t>2. </a:t>
            </a:r>
            <a:r>
              <a:rPr lang="zh-TW" altLang="en-US" sz="3400" b="1" dirty="0" smtClean="0">
                <a:latin typeface="DFKai-SB" pitchFamily="65" charset="-120"/>
                <a:ea typeface="DFKai-SB" pitchFamily="65" charset="-120"/>
              </a:rPr>
              <a:t>愛心相同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 </a:t>
            </a:r>
            <a:r>
              <a:rPr lang="en-US" altLang="zh-TW" sz="3400" dirty="0" smtClean="0"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腓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2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2b</a:t>
            </a:r>
            <a:r>
              <a:rPr lang="en-US" altLang="zh-TW" sz="3400" dirty="0" smtClean="0"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我自己牧會之哲學，用神的話加上神的愛，加上神的靈，再加上禱告，去建立教會。正如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猶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20-21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：「親愛的弟兄啊，你們卻要在至聖的真道上造就自己，在聖靈裡禱告，保守自己常在神的愛中，仰望我們主耶穌基督的憐憫，直到永生。」</a:t>
            </a:r>
          </a:p>
          <a:p>
            <a:pPr marL="0" lvl="0" indent="0">
              <a:spcBef>
                <a:spcPts val="0"/>
              </a:spcBef>
              <a:buNone/>
            </a:pPr>
            <a:endParaRPr lang="zh-TW" altLang="en-US" sz="3400" dirty="0">
              <a:latin typeface="DFKai-SB" pitchFamily="65" charset="-120"/>
              <a:ea typeface="DFKai-SB" pitchFamily="65" charset="-120"/>
            </a:endParaRPr>
          </a:p>
          <a:p>
            <a:pPr marL="0" lvl="0" indent="0">
              <a:spcBef>
                <a:spcPts val="0"/>
              </a:spcBef>
              <a:buNone/>
            </a:pPr>
            <a:endParaRPr lang="zh-TW" altLang="en-US" sz="34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41352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sz="3400" dirty="0" smtClean="0">
                <a:latin typeface="DFKai-SB" pitchFamily="65" charset="-120"/>
                <a:ea typeface="DFKai-SB" pitchFamily="65" charset="-120"/>
              </a:rPr>
              <a:t>3.</a:t>
            </a:r>
            <a:r>
              <a:rPr lang="zh-TW" altLang="en-US" sz="3400" b="1" dirty="0" smtClean="0">
                <a:latin typeface="DFKai-SB" pitchFamily="65" charset="-120"/>
                <a:ea typeface="DFKai-SB" pitchFamily="65" charset="-120"/>
              </a:rPr>
              <a:t>有一樣的心思，有一樣的意念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 </a:t>
            </a:r>
            <a:r>
              <a:rPr lang="en-US" altLang="zh-TW" sz="3400" dirty="0" smtClean="0"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  <a:cs typeface="+mn-cs"/>
              </a:rPr>
              <a:t>腓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  <a:cs typeface="+mn-cs"/>
              </a:rPr>
              <a:t>2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  <a:cs typeface="+mn-cs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  <a:cs typeface="+mn-cs"/>
              </a:rPr>
              <a:t>1d</a:t>
            </a:r>
            <a:r>
              <a:rPr lang="en-US" altLang="zh-TW" sz="3400" dirty="0" smtClean="0">
                <a:latin typeface="DFKai-SB" pitchFamily="65" charset="-120"/>
                <a:ea typeface="DFKai-SB" pitchFamily="65" charset="-120"/>
              </a:rPr>
              <a:t>)</a:t>
            </a:r>
            <a:br>
              <a:rPr lang="en-US" altLang="zh-TW" sz="3400" dirty="0" smtClean="0">
                <a:latin typeface="DFKai-SB" pitchFamily="65" charset="-120"/>
                <a:ea typeface="DFKai-SB" pitchFamily="65" charset="-120"/>
              </a:rPr>
            </a:b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「有一樣的心思，有一樣的意念」這是合一的第三步驟。「有一樣的心思」和    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  <a:cs typeface="+mn-cs"/>
              </a:rPr>
              <a:t>腓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  <a:cs typeface="+mn-cs"/>
              </a:rPr>
              <a:t>1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  <a:cs typeface="+mn-cs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  <a:cs typeface="+mn-cs"/>
              </a:rPr>
              <a:t>27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：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「和同有一個心志」意思相似。「有一樣的意念」和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  <a:cs typeface="+mn-cs"/>
              </a:rPr>
              <a:t>腓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  <a:cs typeface="+mn-cs"/>
              </a:rPr>
              <a:t>2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  <a:cs typeface="+mn-cs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  <a:cs typeface="+mn-cs"/>
              </a:rPr>
              <a:t>2a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之「意念要相同」意思相近。重複的說法是表達重要的意思。</a:t>
            </a:r>
            <a:endParaRPr lang="en-US" sz="3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2630"/>
            <a:ext cx="8579296" cy="634082"/>
          </a:xfrm>
        </p:spPr>
        <p:txBody>
          <a:bodyPr>
            <a:noAutofit/>
          </a:bodyPr>
          <a:lstStyle/>
          <a:p>
            <a:pPr marL="57150" lvl="0" indent="0">
              <a:buNone/>
            </a:pPr>
            <a:r>
              <a:rPr lang="en-US" altLang="zh-TW" sz="3200" dirty="0" smtClean="0"/>
              <a:t>C </a:t>
            </a:r>
            <a:r>
              <a:rPr lang="zh-TW" altLang="en-US" sz="3200" dirty="0" smtClean="0"/>
              <a:t>、團隊合作 </a:t>
            </a:r>
            <a:r>
              <a:rPr lang="en-US" altLang="zh-TW" sz="3200" dirty="0" smtClean="0"/>
              <a:t>(</a:t>
            </a:r>
            <a:r>
              <a:rPr lang="zh-TW" altLang="en-US" sz="3200" dirty="0" smtClean="0"/>
              <a:t>同心合一</a:t>
            </a:r>
            <a:r>
              <a:rPr lang="en-US" altLang="zh-TW" sz="3200" dirty="0" smtClean="0"/>
              <a:t>) </a:t>
            </a:r>
            <a:r>
              <a:rPr lang="zh-TW" altLang="en-US" sz="3200" dirty="0" smtClean="0"/>
              <a:t>的阻礙和解決方法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80728"/>
            <a:ext cx="8496944" cy="4176465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CN" altLang="en-US" sz="3400" dirty="0" smtClean="0">
                <a:solidFill>
                  <a:srgbClr val="0070C0"/>
                </a:solidFill>
              </a:rPr>
              <a:t>腓</a:t>
            </a:r>
            <a:r>
              <a:rPr lang="en-US" altLang="zh-CN" sz="3400" dirty="0" smtClean="0">
                <a:solidFill>
                  <a:srgbClr val="0070C0"/>
                </a:solidFill>
              </a:rPr>
              <a:t>2</a:t>
            </a:r>
            <a:r>
              <a:rPr lang="zh-CN" altLang="en-US" sz="3400" dirty="0" smtClean="0">
                <a:solidFill>
                  <a:srgbClr val="0070C0"/>
                </a:solidFill>
              </a:rPr>
              <a:t>：</a:t>
            </a:r>
            <a:r>
              <a:rPr lang="en-US" altLang="zh-CN" sz="3400" dirty="0" smtClean="0">
                <a:solidFill>
                  <a:srgbClr val="0070C0"/>
                </a:solidFill>
              </a:rPr>
              <a:t>3</a:t>
            </a:r>
            <a:r>
              <a:rPr lang="zh-CN" altLang="en-US" sz="3400" dirty="0" smtClean="0"/>
              <a:t>：「凡事不可結黨，不可貪圖虛浮的榮耀；只要存心謙卑，各人看別人比自己強。」</a:t>
            </a:r>
            <a:endParaRPr lang="en-US" altLang="zh-CN" sz="3400" dirty="0" smtClean="0"/>
          </a:p>
          <a:p>
            <a:pPr>
              <a:spcBef>
                <a:spcPts val="0"/>
              </a:spcBef>
            </a:pPr>
            <a:endParaRPr lang="zh-CN" altLang="en-US" sz="3400" dirty="0" smtClean="0"/>
          </a:p>
          <a:p>
            <a:pPr>
              <a:spcBef>
                <a:spcPts val="0"/>
              </a:spcBef>
            </a:pPr>
            <a:endParaRPr lang="en-US" altLang="zh-CN" sz="3400" dirty="0" smtClean="0">
              <a:solidFill>
                <a:srgbClr val="0070C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CA" sz="3400" dirty="0"/>
          </a:p>
        </p:txBody>
      </p:sp>
    </p:spTree>
    <p:extLst>
      <p:ext uri="{BB962C8B-B14F-4D97-AF65-F5344CB8AC3E}">
        <p14:creationId xmlns:p14="http://schemas.microsoft.com/office/powerpoint/2010/main" val="199816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95536" y="476672"/>
            <a:ext cx="8424936" cy="4103687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altLang="zh-CN" sz="3400" dirty="0">
                <a:latin typeface="DFKai-SB" panose="03000509000000000000" pitchFamily="65" charset="-120"/>
                <a:ea typeface="DFKai-SB" panose="03000509000000000000" pitchFamily="65" charset="-120"/>
              </a:rPr>
              <a:t>1. </a:t>
            </a:r>
            <a:r>
              <a:rPr lang="zh-CN" altLang="en-US" sz="3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團隊合作的阻礙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zh-CN" sz="3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a</a:t>
            </a:r>
            <a:r>
              <a:rPr lang="en-US" altLang="zh-CN" sz="3400" dirty="0">
                <a:latin typeface="DFKai-SB" panose="03000509000000000000" pitchFamily="65" charset="-120"/>
                <a:ea typeface="DFKai-SB" panose="03000509000000000000" pitchFamily="65" charset="-120"/>
              </a:rPr>
              <a:t>. </a:t>
            </a:r>
            <a:r>
              <a:rPr lang="zh-CN" altLang="en-US" sz="3400" b="1" dirty="0">
                <a:latin typeface="DFKai-SB" panose="03000509000000000000" pitchFamily="65" charset="-120"/>
                <a:ea typeface="DFKai-SB" panose="03000509000000000000" pitchFamily="65" charset="-120"/>
              </a:rPr>
              <a:t>結黨</a:t>
            </a:r>
            <a:r>
              <a:rPr lang="en-US" altLang="zh-CN" sz="3400" dirty="0">
                <a:latin typeface="DFKai-SB" pitchFamily="65" charset="-120"/>
                <a:ea typeface="DFKai-SB" pitchFamily="65" charset="-120"/>
              </a:rPr>
              <a:t>(</a:t>
            </a:r>
            <a:r>
              <a:rPr lang="zh-CN" altLang="en-US" sz="3400" dirty="0">
                <a:solidFill>
                  <a:srgbClr val="0070C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腓</a:t>
            </a:r>
            <a:r>
              <a:rPr lang="en-US" altLang="zh-CN" sz="3400" dirty="0">
                <a:solidFill>
                  <a:srgbClr val="0070C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2</a:t>
            </a:r>
            <a:r>
              <a:rPr lang="zh-CN" altLang="en-US" sz="3400" dirty="0">
                <a:solidFill>
                  <a:srgbClr val="0070C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：</a:t>
            </a:r>
            <a:r>
              <a:rPr lang="en-US" altLang="zh-CN" sz="3400" dirty="0">
                <a:solidFill>
                  <a:srgbClr val="0070C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3a</a:t>
            </a:r>
            <a:r>
              <a:rPr lang="en-US" altLang="zh-CN" sz="3400" dirty="0">
                <a:latin typeface="DFKai-SB" pitchFamily="65" charset="-120"/>
                <a:ea typeface="DFKai-SB" pitchFamily="65" charset="-120"/>
              </a:rPr>
              <a:t>) </a:t>
            </a:r>
            <a:r>
              <a:rPr lang="zh-CN" altLang="en-US" sz="3400" dirty="0">
                <a:latin typeface="DFKai-SB" pitchFamily="65" charset="-120"/>
                <a:ea typeface="DFKai-SB" pitchFamily="65" charset="-120"/>
              </a:rPr>
              <a:t>：凡事不可結黨</a:t>
            </a:r>
            <a:r>
              <a:rPr lang="en-US" altLang="zh-CN" sz="3400" dirty="0">
                <a:latin typeface="DFKai-SB" panose="03000509000000000000" pitchFamily="65" charset="-120"/>
                <a:ea typeface="DFKai-SB" panose="03000509000000000000" pitchFamily="65" charset="-120"/>
              </a:rPr>
              <a:t>(Do nothing out of selfish ambition)</a:t>
            </a:r>
            <a:r>
              <a:rPr lang="zh-CN" altLang="en-US" sz="3400" dirty="0">
                <a:latin typeface="DFKai-SB" panose="03000509000000000000" pitchFamily="65" charset="-120"/>
                <a:ea typeface="DFKai-SB" panose="03000509000000000000" pitchFamily="65" charset="-120"/>
              </a:rPr>
              <a:t>。結黨原意是「自私自利」。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n-US" altLang="zh-TW" sz="3400" dirty="0" smtClean="0">
                <a:latin typeface="DFKai-SB" pitchFamily="65" charset="-120"/>
                <a:ea typeface="DFKai-SB" pitchFamily="65" charset="-120"/>
              </a:rPr>
              <a:t>b. </a:t>
            </a:r>
            <a:r>
              <a:rPr lang="zh-TW" altLang="en-US" sz="3400" b="1" dirty="0" smtClean="0">
                <a:latin typeface="DFKai-SB" pitchFamily="65" charset="-120"/>
                <a:ea typeface="DFKai-SB" pitchFamily="65" charset="-120"/>
              </a:rPr>
              <a:t>貪圖虛浮的榮耀</a:t>
            </a:r>
            <a:r>
              <a:rPr lang="en-US" altLang="zh-TW" sz="3400" dirty="0" smtClean="0"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腓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2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3b</a:t>
            </a:r>
            <a:r>
              <a:rPr lang="en-US" altLang="zh-TW" sz="3400" dirty="0" smtClean="0">
                <a:latin typeface="DFKai-SB" pitchFamily="65" charset="-120"/>
                <a:ea typeface="DFKai-SB" pitchFamily="65" charset="-120"/>
              </a:rPr>
              <a:t>)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：</a:t>
            </a:r>
            <a:r>
              <a:rPr lang="en-US" altLang="zh-TW" sz="3400" dirty="0" smtClean="0">
                <a:latin typeface="DFKai-SB" pitchFamily="65" charset="-120"/>
                <a:ea typeface="DFKai-SB" pitchFamily="65" charset="-120"/>
              </a:rPr>
              <a:t>Do nothing out of vain conceit.</a:t>
            </a:r>
          </a:p>
          <a:p>
            <a:pPr marL="0" lvl="0" indent="0">
              <a:spcBef>
                <a:spcPts val="0"/>
              </a:spcBef>
              <a:buNone/>
            </a:pPr>
            <a:endParaRPr lang="en-US" altLang="zh-TW" sz="3400" dirty="0" smtClean="0">
              <a:latin typeface="DFKai-SB" pitchFamily="65" charset="-120"/>
              <a:ea typeface="DFKai-SB" pitchFamily="65" charset="-120"/>
            </a:endParaRPr>
          </a:p>
          <a:p>
            <a:pPr marL="0" lvl="0" indent="0">
              <a:spcBef>
                <a:spcPts val="0"/>
              </a:spcBef>
              <a:buNone/>
            </a:pPr>
            <a:endParaRPr lang="en-CA" altLang="zh-TW" sz="3600" dirty="0"/>
          </a:p>
          <a:p>
            <a:pPr marL="0" lvl="0" indent="0">
              <a:spcBef>
                <a:spcPts val="0"/>
              </a:spcBef>
              <a:buNone/>
            </a:pPr>
            <a:endParaRPr lang="en-US" altLang="zh-TW" sz="34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4640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44824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TW" sz="54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I</a:t>
            </a:r>
            <a:r>
              <a:rPr lang="zh-CN" altLang="en-US" sz="54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、前</a:t>
            </a:r>
            <a:r>
              <a:rPr lang="zh-TW" altLang="en-US" sz="54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言</a:t>
            </a:r>
            <a:endParaRPr lang="en-CA" sz="5400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80775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95536" y="476672"/>
            <a:ext cx="8424936" cy="4103687"/>
          </a:xfrm>
          <a:prstGeom prst="rect">
            <a:avLst/>
          </a:prstGeom>
        </p:spPr>
        <p:txBody>
          <a:bodyPr/>
          <a:lstStyle/>
          <a:p>
            <a:pPr marL="0" lvl="0" indent="0">
              <a:spcBef>
                <a:spcPts val="0"/>
              </a:spcBef>
              <a:buNone/>
            </a:pPr>
            <a:r>
              <a:rPr lang="en-US" altLang="zh-TW" sz="3600" dirty="0" smtClean="0">
                <a:latin typeface="DFKai-SB" pitchFamily="65" charset="-120"/>
                <a:ea typeface="DFKai-SB" pitchFamily="65" charset="-120"/>
              </a:rPr>
              <a:t>2. </a:t>
            </a:r>
            <a:r>
              <a:rPr lang="zh-TW" altLang="en-US" sz="3600" b="1" dirty="0" smtClean="0">
                <a:latin typeface="DFKai-SB" pitchFamily="65" charset="-120"/>
                <a:ea typeface="DFKai-SB" pitchFamily="65" charset="-120"/>
              </a:rPr>
              <a:t>解決阻礙的方法</a:t>
            </a:r>
            <a:r>
              <a:rPr lang="zh-TW" altLang="en-US" sz="3600" dirty="0" smtClean="0">
                <a:latin typeface="DFKai-SB" pitchFamily="65" charset="-120"/>
                <a:ea typeface="DFKai-SB" pitchFamily="65" charset="-120"/>
              </a:rPr>
              <a:t> 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n-US" altLang="zh-TW" sz="3600" dirty="0" smtClean="0">
                <a:latin typeface="DFKai-SB" pitchFamily="65" charset="-120"/>
                <a:ea typeface="DFKai-SB" pitchFamily="65" charset="-120"/>
              </a:rPr>
              <a:t>a. </a:t>
            </a:r>
            <a:r>
              <a:rPr lang="zh-TW" altLang="en-US" sz="3600" b="1" dirty="0" smtClean="0">
                <a:latin typeface="DFKai-SB" pitchFamily="65" charset="-120"/>
                <a:ea typeface="DFKai-SB" pitchFamily="65" charset="-120"/>
              </a:rPr>
              <a:t>只要存心謙卑，各人看別人比自己強</a:t>
            </a:r>
            <a:r>
              <a:rPr lang="en-US" altLang="zh-TW" sz="3600" dirty="0"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3400" dirty="0">
                <a:solidFill>
                  <a:srgbClr val="0070C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腓</a:t>
            </a:r>
            <a:r>
              <a:rPr lang="en-US" altLang="zh-TW" sz="3400" dirty="0">
                <a:solidFill>
                  <a:srgbClr val="0070C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2</a:t>
            </a:r>
            <a:r>
              <a:rPr lang="zh-TW" altLang="en-US" sz="3400" dirty="0">
                <a:solidFill>
                  <a:srgbClr val="0070C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3c</a:t>
            </a:r>
            <a:r>
              <a:rPr lang="en-US" altLang="zh-TW" sz="3600" dirty="0" smtClean="0"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n-US" altLang="zh-TW" sz="3600" dirty="0" smtClean="0">
                <a:latin typeface="DFKai-SB" pitchFamily="65" charset="-120"/>
                <a:ea typeface="DFKai-SB" pitchFamily="65" charset="-120"/>
              </a:rPr>
              <a:t>In humility consider others better than yourselves.</a:t>
            </a:r>
          </a:p>
          <a:p>
            <a:pPr marL="0" lvl="0" indent="0">
              <a:spcBef>
                <a:spcPts val="0"/>
              </a:spcBef>
              <a:buNone/>
            </a:pPr>
            <a:endParaRPr lang="en-CA" altLang="zh-TW" sz="3600" dirty="0"/>
          </a:p>
          <a:p>
            <a:pPr marL="0" lvl="0" indent="0">
              <a:spcBef>
                <a:spcPts val="0"/>
              </a:spcBef>
              <a:buNone/>
            </a:pPr>
            <a:endParaRPr lang="en-US" altLang="zh-TW" sz="34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11955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謙卑在古典希臘作品中意指「卑賤且膽怯」的意思，是形容奴隸的一種心裡狀況。</a:t>
            </a:r>
            <a:br>
              <a:rPr lang="zh-TW" altLang="en-US" sz="3400" dirty="0" smtClean="0">
                <a:latin typeface="DFKai-SB" pitchFamily="65" charset="-120"/>
                <a:ea typeface="DFKai-SB" pitchFamily="65" charset="-120"/>
              </a:rPr>
            </a:br>
            <a:r>
              <a:rPr lang="zh-TW" altLang="en-US" sz="3400" dirty="0">
                <a:solidFill>
                  <a:srgbClr val="0070C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+mn-cs"/>
              </a:rPr>
              <a:t>腓</a:t>
            </a:r>
            <a:r>
              <a:rPr lang="en-US" altLang="zh-TW" sz="3400" dirty="0">
                <a:solidFill>
                  <a:srgbClr val="0070C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+mn-cs"/>
              </a:rPr>
              <a:t>2</a:t>
            </a:r>
            <a:r>
              <a:rPr lang="zh-TW" altLang="en-US" sz="3400" dirty="0">
                <a:solidFill>
                  <a:srgbClr val="0070C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+mn-cs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+mn-cs"/>
              </a:rPr>
              <a:t>5-8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：「你們當以基督耶穌的心為心：他本有神的形像，不以自己與神同等為強奪的；反倒虛己，取了奴僕的形像，成為人的樣式；既有人的樣子，就自己卑微，存心順服，以至於死，且死在十字架上。」</a:t>
            </a:r>
            <a:br>
              <a:rPr lang="zh-TW" altLang="en-US" sz="3400" dirty="0" smtClean="0">
                <a:latin typeface="DFKai-SB" pitchFamily="65" charset="-120"/>
                <a:ea typeface="DFKai-SB" pitchFamily="65" charset="-120"/>
              </a:rPr>
            </a:br>
            <a:r>
              <a:rPr lang="zh-TW" altLang="en-US" sz="3400" dirty="0">
                <a:solidFill>
                  <a:srgbClr val="0070C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+mn-cs"/>
              </a:rPr>
              <a:t>彼前</a:t>
            </a:r>
            <a:r>
              <a:rPr lang="en-US" altLang="zh-TW" sz="3400" dirty="0">
                <a:solidFill>
                  <a:srgbClr val="0070C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+mn-cs"/>
              </a:rPr>
              <a:t>5</a:t>
            </a:r>
            <a:r>
              <a:rPr lang="zh-TW" altLang="en-US" sz="3400" dirty="0">
                <a:solidFill>
                  <a:srgbClr val="0070C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+mn-cs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+mn-cs"/>
              </a:rPr>
              <a:t>6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：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「神阻擋驕傲的人，賜恩給謙卑的人」。</a:t>
            </a:r>
            <a:br>
              <a:rPr lang="zh-TW" altLang="en-US" sz="3400" dirty="0" smtClean="0">
                <a:latin typeface="DFKai-SB" pitchFamily="65" charset="-120"/>
                <a:ea typeface="DFKai-SB" pitchFamily="65" charset="-120"/>
              </a:rPr>
            </a:br>
            <a:endParaRPr lang="en-US" sz="3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sz="3400" dirty="0" smtClean="0">
                <a:latin typeface="DFKai-SB" pitchFamily="65" charset="-120"/>
                <a:ea typeface="DFKai-SB" pitchFamily="65" charset="-120"/>
              </a:rPr>
              <a:t>b. </a:t>
            </a:r>
            <a:r>
              <a:rPr lang="zh-TW" altLang="en-US" sz="3400" b="1" dirty="0" smtClean="0">
                <a:latin typeface="DFKai-SB" pitchFamily="65" charset="-120"/>
                <a:ea typeface="DFKai-SB" pitchFamily="65" charset="-120"/>
              </a:rPr>
              <a:t>各人不要單顧自己的事，也要顧別人的事 </a:t>
            </a:r>
            <a:r>
              <a:rPr lang="en-US" altLang="zh-TW" sz="3400" dirty="0" smtClean="0"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3400" dirty="0">
                <a:solidFill>
                  <a:srgbClr val="0070C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+mn-cs"/>
              </a:rPr>
              <a:t>腓</a:t>
            </a:r>
            <a:r>
              <a:rPr lang="en-US" altLang="zh-TW" sz="3400" dirty="0">
                <a:solidFill>
                  <a:srgbClr val="0070C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+mn-cs"/>
              </a:rPr>
              <a:t>2</a:t>
            </a:r>
            <a:r>
              <a:rPr lang="zh-TW" altLang="en-US" sz="3400" dirty="0">
                <a:solidFill>
                  <a:srgbClr val="0070C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+mn-cs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+mn-cs"/>
              </a:rPr>
              <a:t>4</a:t>
            </a:r>
            <a:r>
              <a:rPr lang="en-US" altLang="zh-TW" sz="3400" dirty="0" smtClean="0">
                <a:latin typeface="DFKai-SB" pitchFamily="65" charset="-120"/>
                <a:ea typeface="DFKai-SB" pitchFamily="65" charset="-120"/>
              </a:rPr>
              <a:t>)</a:t>
            </a:r>
            <a:br>
              <a:rPr lang="en-US" altLang="zh-TW" sz="3400" dirty="0" smtClean="0">
                <a:latin typeface="DFKai-SB" pitchFamily="65" charset="-120"/>
                <a:ea typeface="DFKai-SB" pitchFamily="65" charset="-120"/>
              </a:rPr>
            </a:b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「顧」本意是「盯眼於」某事物上，就像賽跑的人，將他的眼盯住終點線上的繩子一般。</a:t>
            </a:r>
            <a:br>
              <a:rPr lang="zh-TW" altLang="en-US" sz="3400" dirty="0" smtClean="0">
                <a:latin typeface="DFKai-SB" pitchFamily="65" charset="-120"/>
                <a:ea typeface="DFKai-SB" pitchFamily="65" charset="-120"/>
              </a:rPr>
            </a:b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十七世紀的詩人</a:t>
            </a:r>
            <a:r>
              <a:rPr lang="en-US" altLang="zh-TW" sz="3400" dirty="0" smtClean="0">
                <a:latin typeface="DFKai-SB" pitchFamily="65" charset="-120"/>
                <a:ea typeface="DFKai-SB" pitchFamily="65" charset="-120"/>
              </a:rPr>
              <a:t>John Donne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說過：「沒有人是一座離群索居的孤島」。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zh-TW" altLang="en-US" dirty="0" smtClean="0">
                <a:latin typeface="DFKai-SB" pitchFamily="65" charset="-120"/>
                <a:ea typeface="DFKai-SB" pitchFamily="65" charset="-120"/>
              </a:rPr>
            </a:b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TW" altLang="en-US" sz="3400" dirty="0">
                <a:solidFill>
                  <a:srgbClr val="0070C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+mn-cs"/>
              </a:rPr>
              <a:t>林前</a:t>
            </a:r>
            <a:r>
              <a:rPr lang="en-US" altLang="zh-TW" sz="3400" dirty="0">
                <a:solidFill>
                  <a:srgbClr val="0070C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+mn-cs"/>
              </a:rPr>
              <a:t>12</a:t>
            </a:r>
            <a:r>
              <a:rPr lang="zh-TW" altLang="en-US" sz="3400" dirty="0">
                <a:solidFill>
                  <a:srgbClr val="0070C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+mn-cs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+mn-cs"/>
              </a:rPr>
              <a:t>12-27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：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「就如身子是一個，卻有許多肢體；而且肢體雖多，仍是一個身子。基督也是這樣。我們不拘是猶太人，是希臘人，是為奴的，是自主的，都從一位聖靈受洗，成了一個身體，飲於一位聖靈。身子原不是一個肢體，乃是許多肢體。設若腳說：</a:t>
            </a:r>
            <a:r>
              <a:rPr lang="en-US" altLang="zh-TW" sz="3400" dirty="0" smtClean="0">
                <a:latin typeface="DFKai-SB" pitchFamily="65" charset="-120"/>
                <a:ea typeface="DFKai-SB" pitchFamily="65" charset="-120"/>
              </a:rPr>
              <a:t>『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我不是手，所以不屬乎身子。</a:t>
            </a:r>
            <a:r>
              <a:rPr lang="en-US" altLang="zh-TW" sz="3400" dirty="0" smtClean="0">
                <a:latin typeface="DFKai-SB" pitchFamily="65" charset="-120"/>
                <a:ea typeface="DFKai-SB" pitchFamily="65" charset="-120"/>
              </a:rPr>
              <a:t>』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它不能因此就不屬乎身子。設若耳說：</a:t>
            </a:r>
            <a:r>
              <a:rPr lang="en-US" altLang="zh-TW" sz="3400" dirty="0" smtClean="0">
                <a:latin typeface="DFKai-SB" pitchFamily="65" charset="-120"/>
                <a:ea typeface="DFKai-SB" pitchFamily="65" charset="-120"/>
              </a:rPr>
              <a:t>『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我不是眼，所以不屬乎身子。</a:t>
            </a:r>
            <a:r>
              <a:rPr lang="en-US" altLang="zh-TW" sz="3400" dirty="0" smtClean="0">
                <a:latin typeface="DFKai-SB" pitchFamily="65" charset="-120"/>
                <a:ea typeface="DFKai-SB" pitchFamily="65" charset="-120"/>
              </a:rPr>
              <a:t>』</a:t>
            </a:r>
            <a:r>
              <a:rPr lang="en-US" altLang="zh-TW" sz="3400" dirty="0"/>
              <a:t>…</a:t>
            </a:r>
            <a:br>
              <a:rPr lang="en-US" altLang="zh-TW" sz="3400" dirty="0"/>
            </a:br>
            <a:endParaRPr lang="en-US" sz="34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它也不能因此就不屬乎身子。若全身是眼，從哪裡聽聲呢？若全身是耳，從哪裡聞味呢？但如今神隨自己的意思把肢體俱各安 腓在身上了。若都是一個肢體，身子在哪裡呢？但如今肢體是多的，身子卻是一個。眼不能對手說：</a:t>
            </a:r>
            <a:r>
              <a:rPr lang="en-US" altLang="zh-TW" sz="3400" dirty="0" smtClean="0">
                <a:latin typeface="DFKai-SB" pitchFamily="65" charset="-120"/>
                <a:ea typeface="DFKai-SB" pitchFamily="65" charset="-120"/>
              </a:rPr>
              <a:t>『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我用不著你。</a:t>
            </a:r>
            <a:r>
              <a:rPr lang="en-US" altLang="zh-TW" sz="3400" dirty="0" smtClean="0">
                <a:latin typeface="DFKai-SB" pitchFamily="65" charset="-120"/>
                <a:ea typeface="DFKai-SB" pitchFamily="65" charset="-120"/>
              </a:rPr>
              <a:t>』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頭也不能對腳說：</a:t>
            </a:r>
            <a:r>
              <a:rPr lang="en-US" altLang="zh-TW" sz="3400" dirty="0" smtClean="0">
                <a:latin typeface="DFKai-SB" pitchFamily="65" charset="-120"/>
                <a:ea typeface="DFKai-SB" pitchFamily="65" charset="-120"/>
              </a:rPr>
              <a:t>『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我用不著你。</a:t>
            </a:r>
            <a:r>
              <a:rPr lang="en-US" altLang="zh-TW" sz="3400" dirty="0" smtClean="0">
                <a:latin typeface="DFKai-SB" pitchFamily="65" charset="-120"/>
                <a:ea typeface="DFKai-SB" pitchFamily="65" charset="-120"/>
              </a:rPr>
              <a:t>』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不但如此，身上肢體，人以為軟弱的，更是不可少的。</a:t>
            </a:r>
            <a:r>
              <a:rPr lang="en-CA" altLang="zh-TW" sz="3400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CA" altLang="zh-TW" sz="3400" dirty="0" smtClean="0">
                <a:latin typeface="DFKai-SB" pitchFamily="65" charset="-120"/>
                <a:ea typeface="DFKai-SB" pitchFamily="65" charset="-120"/>
              </a:rPr>
            </a:br>
            <a:r>
              <a:rPr lang="en-US" altLang="zh-TW" sz="3400" dirty="0"/>
              <a:t>…</a:t>
            </a:r>
            <a:br>
              <a:rPr lang="en-US" altLang="zh-TW" sz="3400" dirty="0"/>
            </a:br>
            <a:endParaRPr lang="en-US" sz="34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身上肢體，我們看為不體面的，越發給它加上體面：不俊美的，越發得著俊美。我們俊美的肢體，自然用不著裝飾：但神配搭這身子，把加倍的體面給那有缺欠的肢體，免得身上分門別類，總要肢體彼此相顧。若一個肢體受苦，所有的肢體就一向受苦：若一個肢體得榮耀，所有的肢體就一同快樂。你們就是基督的身子，並且各自作肢體。」</a:t>
            </a:r>
            <a:endParaRPr lang="en-US" sz="34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44824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TW" sz="54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III</a:t>
            </a:r>
            <a:r>
              <a:rPr lang="zh-TW" altLang="en-US" sz="54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、 </a:t>
            </a:r>
            <a:r>
              <a:rPr lang="zh-CN" altLang="en-US" sz="54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結論</a:t>
            </a:r>
            <a:endParaRPr lang="en-CA" sz="5400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69341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95536" y="476672"/>
            <a:ext cx="8424936" cy="4103687"/>
          </a:xfrm>
          <a:prstGeom prst="rect">
            <a:avLst/>
          </a:prstGeom>
        </p:spPr>
        <p:txBody>
          <a:bodyPr/>
          <a:lstStyle/>
          <a:p>
            <a:pPr marL="0" lvl="0" indent="0">
              <a:spcBef>
                <a:spcPts val="0"/>
              </a:spcBef>
              <a:buNone/>
            </a:pP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我們要凡事同心合一的秘訣在哪裡呢？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n-US" altLang="zh-TW" sz="3400" dirty="0" smtClean="0">
                <a:latin typeface="DFKai-SB" pitchFamily="65" charset="-120"/>
                <a:ea typeface="DFKai-SB" pitchFamily="65" charset="-120"/>
              </a:rPr>
              <a:t>1. 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同心合一的基礎：在基督裡的勉勵，愛心的安慰，聖靈裡的交通，心中的慈悲和憐憫。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n-US" altLang="zh-TW" sz="3400" dirty="0" smtClean="0">
                <a:latin typeface="DFKai-SB" pitchFamily="65" charset="-120"/>
                <a:ea typeface="DFKai-SB" pitchFamily="65" charset="-120"/>
              </a:rPr>
              <a:t>2. 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同心合一的方法：有以下三個步驟：意念相同 </a:t>
            </a:r>
            <a:r>
              <a:rPr lang="en-US" altLang="zh-TW" sz="3400" dirty="0" smtClean="0"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一樣的意念</a:t>
            </a:r>
            <a:r>
              <a:rPr lang="en-US" altLang="zh-TW" sz="3400" dirty="0" smtClean="0">
                <a:latin typeface="DFKai-SB" pitchFamily="65" charset="-120"/>
                <a:ea typeface="DFKai-SB" pitchFamily="65" charset="-120"/>
              </a:rPr>
              <a:t>) 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，愛心相同，心志相同 </a:t>
            </a:r>
            <a:r>
              <a:rPr lang="en-US" altLang="zh-TW" sz="3400" dirty="0" smtClean="0"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一樣的心志</a:t>
            </a:r>
            <a:r>
              <a:rPr lang="en-US" altLang="zh-TW" sz="3400" dirty="0" smtClean="0">
                <a:latin typeface="DFKai-SB" pitchFamily="65" charset="-120"/>
                <a:ea typeface="DFKai-SB" pitchFamily="65" charset="-120"/>
              </a:rPr>
              <a:t>) 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。</a:t>
            </a:r>
            <a:endParaRPr lang="en-CA" altLang="zh-TW" sz="3600" dirty="0"/>
          </a:p>
          <a:p>
            <a:pPr marL="0" lvl="0" indent="0">
              <a:spcBef>
                <a:spcPts val="0"/>
              </a:spcBef>
              <a:buNone/>
            </a:pPr>
            <a:endParaRPr lang="en-US" altLang="zh-TW" sz="34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4640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95536" y="476672"/>
            <a:ext cx="8424936" cy="4103687"/>
          </a:xfrm>
          <a:prstGeom prst="rect">
            <a:avLst/>
          </a:prstGeom>
        </p:spPr>
        <p:txBody>
          <a:bodyPr/>
          <a:lstStyle/>
          <a:p>
            <a:pPr marL="0" lvl="0" indent="0">
              <a:buNone/>
            </a:pPr>
            <a:r>
              <a:rPr lang="en-US" altLang="zh-TW" sz="3400" dirty="0" smtClean="0">
                <a:latin typeface="DFKai-SB" pitchFamily="65" charset="-120"/>
                <a:ea typeface="DFKai-SB" pitchFamily="65" charset="-120"/>
              </a:rPr>
              <a:t>3. 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同心合一的阻礙有二：結黨和貪圖虛浮的榮耀。解決此阻礙的方法有二：第一、存心謙卑，個人看別人比自己強，第二、個人不要單顧自己的事，也要顧別人的事。</a:t>
            </a:r>
            <a:endParaRPr lang="zh-TW" altLang="en-US" sz="34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21090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最後，保羅提醒每位信徒：「你們當以基督耶穌的心為心。」</a:t>
            </a:r>
            <a:r>
              <a:rPr lang="en-US" altLang="zh-TW" sz="3400" dirty="0" smtClean="0"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3400" dirty="0">
                <a:solidFill>
                  <a:srgbClr val="0070C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+mn-cs"/>
              </a:rPr>
              <a:t>腓</a:t>
            </a:r>
            <a:r>
              <a:rPr lang="en-US" altLang="zh-TW" sz="3400" dirty="0">
                <a:solidFill>
                  <a:srgbClr val="0070C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+mn-cs"/>
              </a:rPr>
              <a:t>2</a:t>
            </a:r>
            <a:r>
              <a:rPr lang="zh-TW" altLang="en-US" sz="3400" dirty="0">
                <a:solidFill>
                  <a:srgbClr val="0070C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+mn-cs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+mn-cs"/>
              </a:rPr>
              <a:t>5</a:t>
            </a:r>
            <a:r>
              <a:rPr lang="en-US" altLang="zh-TW" sz="3400" dirty="0" smtClean="0">
                <a:latin typeface="DFKai-SB" pitchFamily="65" charset="-120"/>
                <a:ea typeface="DFKai-SB" pitchFamily="65" charset="-120"/>
              </a:rPr>
              <a:t>) 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以基督耶穌的心思意念，為每個信徒的心思意念和態度。大家一起學習他的樣式，效法他的行為。當我們全體一致向上看齊，效法耶穌時，教會自然而然會團結合一，這樣的教會才會討神喜悅，合神心意。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95536" y="476672"/>
            <a:ext cx="8424936" cy="4103687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職業球隊因有共同的興趣和才能，加上常在一起集訓鍛鍊，團隊合作的精神就慢慢培養出來，然而教會的弟兄姊妹則來自不同的背景，興趣、才能、教育水平都不盡相同，職業、經濟、個性及思維方式也不可能一樣，這如何才能培養出團隊精神來呢？</a:t>
            </a:r>
            <a:endParaRPr lang="zh-TW" altLang="en-US" sz="34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2373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95536" y="476672"/>
            <a:ext cx="8424936" cy="4103687"/>
          </a:xfrm>
          <a:prstGeom prst="rect">
            <a:avLst/>
          </a:prstGeom>
        </p:spPr>
        <p:txBody>
          <a:bodyPr/>
          <a:lstStyle/>
          <a:p>
            <a:pPr marL="0" lvl="0" indent="0">
              <a:spcBef>
                <a:spcPts val="0"/>
              </a:spcBef>
              <a:buNone/>
            </a:pP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藉著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腓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2</a:t>
            </a:r>
            <a:r>
              <a:rPr lang="zh-CN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1</a:t>
            </a:r>
            <a:r>
              <a:rPr lang="en-US" altLang="zh-CN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-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4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，讓神來教導我們，在教會中如何發揮團隊合作的精神，凡事合而為一的秘訣在哪裡？以下我分三點來說明：</a:t>
            </a:r>
            <a:endParaRPr lang="en-US" altLang="zh-TW" sz="3400" dirty="0" smtClean="0">
              <a:latin typeface="DFKai-SB" pitchFamily="65" charset="-120"/>
              <a:ea typeface="DFKai-SB" pitchFamily="65" charset="-12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en-US" altLang="zh-TW" sz="3400" dirty="0" smtClean="0">
                <a:latin typeface="DFKai-SB" pitchFamily="65" charset="-120"/>
                <a:ea typeface="DFKai-SB" pitchFamily="65" charset="-120"/>
              </a:rPr>
              <a:t>  A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、團隊合作的基礎，同心合一的基礎。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n-US" altLang="zh-TW" sz="3400" dirty="0" smtClean="0">
                <a:latin typeface="DFKai-SB" pitchFamily="65" charset="-120"/>
                <a:ea typeface="DFKai-SB" pitchFamily="65" charset="-120"/>
              </a:rPr>
              <a:t>  B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、團隊合作的方法，同心合一的方法。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n-US" altLang="zh-TW" sz="3400" dirty="0" smtClean="0">
                <a:latin typeface="DFKai-SB" pitchFamily="65" charset="-120"/>
                <a:ea typeface="DFKai-SB" pitchFamily="65" charset="-120"/>
              </a:rPr>
              <a:t>  C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、團隊合作的阻礙和解決阻礙的方法，        同心合一的阻礙和解決阻礙的方法。</a:t>
            </a:r>
          </a:p>
          <a:p>
            <a:pPr marL="0" lvl="0" indent="0">
              <a:spcBef>
                <a:spcPts val="0"/>
              </a:spcBef>
              <a:buNone/>
            </a:pPr>
            <a:endParaRPr lang="zh-TW" altLang="en-US" sz="3400" dirty="0" smtClean="0">
              <a:latin typeface="DFKai-SB" pitchFamily="65" charset="-120"/>
              <a:ea typeface="DFKai-SB" pitchFamily="65" charset="-120"/>
            </a:endParaRPr>
          </a:p>
          <a:p>
            <a:pPr marL="0" lvl="0" indent="0">
              <a:spcBef>
                <a:spcPts val="0"/>
              </a:spcBef>
              <a:buNone/>
            </a:pPr>
            <a:endParaRPr lang="zh-TW" altLang="en-US" sz="34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67060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44824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TW" sz="54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II</a:t>
            </a:r>
            <a:r>
              <a:rPr lang="zh-TW" altLang="en-US" sz="54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、本文</a:t>
            </a:r>
            <a:endParaRPr lang="en-CA" sz="5400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00597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2630"/>
            <a:ext cx="8579296" cy="634082"/>
          </a:xfrm>
        </p:spPr>
        <p:txBody>
          <a:bodyPr>
            <a:noAutofit/>
          </a:bodyPr>
          <a:lstStyle/>
          <a:p>
            <a:pPr marL="57150" lvl="0" indent="0">
              <a:buNone/>
            </a:pPr>
            <a:r>
              <a:rPr lang="en-US" altLang="zh-TW" sz="3200" dirty="0" smtClean="0"/>
              <a:t>A</a:t>
            </a:r>
            <a:r>
              <a:rPr lang="zh-TW" altLang="en-US" sz="3200" dirty="0" smtClean="0"/>
              <a:t>、團隊合作 </a:t>
            </a:r>
            <a:r>
              <a:rPr lang="en-US" altLang="zh-TW" sz="3200" dirty="0" smtClean="0"/>
              <a:t>(</a:t>
            </a:r>
            <a:r>
              <a:rPr lang="zh-TW" altLang="en-US" sz="3200" dirty="0" smtClean="0"/>
              <a:t>同心合一</a:t>
            </a:r>
            <a:r>
              <a:rPr lang="en-US" altLang="zh-TW" sz="3200" dirty="0" smtClean="0"/>
              <a:t>) </a:t>
            </a:r>
            <a:r>
              <a:rPr lang="zh-TW" altLang="en-US" sz="3200" dirty="0" smtClean="0"/>
              <a:t>的基礎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80728"/>
            <a:ext cx="8496944" cy="4176465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CN" altLang="en-US" sz="3400" dirty="0">
                <a:solidFill>
                  <a:srgbClr val="0070C0"/>
                </a:solidFill>
              </a:rPr>
              <a:t>腓</a:t>
            </a:r>
            <a:r>
              <a:rPr lang="en-US" altLang="zh-CN" sz="3400" dirty="0">
                <a:solidFill>
                  <a:srgbClr val="0070C0"/>
                </a:solidFill>
              </a:rPr>
              <a:t>2</a:t>
            </a:r>
            <a:r>
              <a:rPr lang="zh-CN" altLang="en-US" sz="3400" dirty="0">
                <a:solidFill>
                  <a:srgbClr val="0070C0"/>
                </a:solidFill>
              </a:rPr>
              <a:t>：</a:t>
            </a:r>
            <a:r>
              <a:rPr lang="en-US" altLang="zh-CN" sz="3400" dirty="0">
                <a:solidFill>
                  <a:srgbClr val="0070C0"/>
                </a:solidFill>
              </a:rPr>
              <a:t>1</a:t>
            </a:r>
            <a:r>
              <a:rPr lang="zh-CN" altLang="en-US" sz="3400" dirty="0"/>
              <a:t>：</a:t>
            </a:r>
            <a:r>
              <a:rPr lang="zh-TW" altLang="en-US" sz="3400" dirty="0" smtClean="0"/>
              <a:t>「所以，在基督裡若有甚麼勸勉，愛心有甚麼安慰，聖靈有甚麼交通，心中有甚麼慈悲憐憫。」</a:t>
            </a:r>
          </a:p>
          <a:p>
            <a:pPr marL="0" indent="0">
              <a:spcBef>
                <a:spcPts val="0"/>
              </a:spcBef>
              <a:buNone/>
            </a:pPr>
            <a:endParaRPr lang="en-CA" sz="3400" dirty="0"/>
          </a:p>
        </p:txBody>
      </p:sp>
    </p:spTree>
    <p:extLst>
      <p:ext uri="{BB962C8B-B14F-4D97-AF65-F5344CB8AC3E}">
        <p14:creationId xmlns:p14="http://schemas.microsoft.com/office/powerpoint/2010/main" val="199816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95536" y="476672"/>
            <a:ext cx="8424936" cy="4103687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 1. 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在基督裡有什麼勸勉 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或譯成：在基督裡的勸勉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)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US" altLang="zh-TW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2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. 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愛心有什麼安慰 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愛心的安慰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US" altLang="zh-TW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3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. 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聖靈有什麼交通 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聖靈裡的交通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) </a:t>
            </a:r>
            <a:endParaRPr lang="en-US" altLang="zh-TW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altLang="zh-TW" b="1" dirty="0" smtClean="0">
                <a:latin typeface="DFKai-SB" pitchFamily="65" charset="-120"/>
                <a:ea typeface="DFKai-SB" pitchFamily="65" charset="-120"/>
              </a:rPr>
              <a:t> 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4. 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心中有什麼慈悲和憐憫 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心中的慈悲和憐憫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)</a:t>
            </a:r>
            <a:endParaRPr lang="en-CA" altLang="zh-TW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buNone/>
            </a:pPr>
            <a:endParaRPr lang="zh-TW" altLang="en-US" sz="34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21790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95536" y="476672"/>
            <a:ext cx="8424936" cy="4103687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altLang="zh-TW" sz="3400" b="1" dirty="0" smtClean="0">
                <a:latin typeface="DFKai-SB" pitchFamily="65" charset="-120"/>
                <a:ea typeface="DFKai-SB" pitchFamily="65" charset="-120"/>
              </a:rPr>
              <a:t>1. </a:t>
            </a:r>
            <a:r>
              <a:rPr lang="zh-TW" altLang="en-US" sz="3400" b="1" dirty="0" smtClean="0">
                <a:latin typeface="DFKai-SB" pitchFamily="65" charset="-120"/>
                <a:ea typeface="DFKai-SB" pitchFamily="65" charset="-120"/>
              </a:rPr>
              <a:t>在基督裡有什麼勸勉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 </a:t>
            </a:r>
            <a:r>
              <a:rPr lang="en-US" altLang="zh-TW" sz="3400" dirty="0" smtClean="0"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腓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2</a:t>
            </a:r>
            <a:r>
              <a:rPr lang="zh-CN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la</a:t>
            </a:r>
            <a:r>
              <a:rPr lang="en-US" altLang="zh-TW" sz="3400" dirty="0" smtClean="0"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0" indent="0">
              <a:spcBef>
                <a:spcPts val="0"/>
              </a:spcBef>
              <a:buNone/>
            </a:pP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這種互相勸勉，就如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弗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4</a:t>
            </a:r>
            <a:r>
              <a:rPr lang="zh-CN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15</a:t>
            </a:r>
            <a:r>
              <a:rPr lang="zh-CN" altLang="en-US" sz="3400" dirty="0">
                <a:latin typeface="DFKai-SB" pitchFamily="65" charset="-120"/>
                <a:ea typeface="DFKai-SB" pitchFamily="65" charset="-120"/>
              </a:rPr>
              <a:t>：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「惟用愛心說誠實話，凡事長進，連於元首基督」。</a:t>
            </a:r>
          </a:p>
          <a:p>
            <a:pPr marL="0" indent="0">
              <a:spcBef>
                <a:spcPts val="0"/>
              </a:spcBef>
              <a:buNone/>
            </a:pP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加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6</a:t>
            </a:r>
            <a:r>
              <a:rPr lang="zh-CN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1</a:t>
            </a:r>
            <a:r>
              <a:rPr lang="zh-CN" altLang="en-US" sz="3400" dirty="0">
                <a:latin typeface="DFKai-SB" pitchFamily="65" charset="-120"/>
                <a:ea typeface="DFKai-SB" pitchFamily="65" charset="-120"/>
              </a:rPr>
              <a:t>：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「弟兄們，若有人偶然被過犯所勝，你們屬靈的人就當用溫柔的心把他挽回過來；又當自己小心，恐怕也被引誘。」</a:t>
            </a:r>
          </a:p>
          <a:p>
            <a:pPr marL="0" indent="0">
              <a:spcBef>
                <a:spcPts val="0"/>
              </a:spcBef>
              <a:buNone/>
            </a:pPr>
            <a:endParaRPr lang="en-CA" altLang="zh-TW" sz="3600" dirty="0" smtClean="0"/>
          </a:p>
          <a:p>
            <a:pPr marL="0" lvl="0" indent="0">
              <a:spcBef>
                <a:spcPts val="0"/>
              </a:spcBef>
              <a:buNone/>
            </a:pPr>
            <a:endParaRPr lang="zh-TW" altLang="en-US" sz="34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81518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sz="3400" b="1" dirty="0" smtClean="0">
                <a:latin typeface="DFKai-SB" pitchFamily="65" charset="-120"/>
                <a:ea typeface="DFKai-SB" pitchFamily="65" charset="-120"/>
              </a:rPr>
              <a:t>2. </a:t>
            </a:r>
            <a:r>
              <a:rPr lang="zh-TW" altLang="en-US" sz="3400" b="1" dirty="0" smtClean="0">
                <a:latin typeface="DFKai-SB" pitchFamily="65" charset="-120"/>
                <a:ea typeface="DFKai-SB" pitchFamily="65" charset="-120"/>
              </a:rPr>
              <a:t>愛心有什麼安慰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 </a:t>
            </a: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  <a:cs typeface="+mn-cs"/>
              </a:rPr>
              <a:t>腓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  <a:cs typeface="+mn-cs"/>
              </a:rPr>
              <a:t>2</a:t>
            </a:r>
            <a:r>
              <a:rPr lang="zh-CN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  <a:cs typeface="+mn-cs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  <a:cs typeface="+mn-cs"/>
              </a:rPr>
              <a:t>lb</a:t>
            </a: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)</a:t>
            </a:r>
            <a:r>
              <a:rPr lang="en-US" altLang="zh-TW" sz="3400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400" dirty="0" smtClean="0">
                <a:latin typeface="DFKai-SB" pitchFamily="65" charset="-120"/>
                <a:ea typeface="DFKai-SB" pitchFamily="65" charset="-120"/>
              </a:rPr>
            </a:b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  <a:cs typeface="+mn-cs"/>
              </a:rPr>
              <a:t>林後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  <a:cs typeface="+mn-cs"/>
              </a:rPr>
              <a:t>1</a:t>
            </a:r>
            <a:r>
              <a:rPr lang="zh-CN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  <a:cs typeface="+mn-cs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  <a:cs typeface="+mn-cs"/>
              </a:rPr>
              <a:t>4</a:t>
            </a:r>
            <a:r>
              <a:rPr lang="zh-CN" altLang="en-US" sz="3400" dirty="0">
                <a:latin typeface="DFKai-SB" pitchFamily="65" charset="-120"/>
                <a:ea typeface="DFKai-SB" pitchFamily="65" charset="-120"/>
              </a:rPr>
              <a:t>：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「我們在一切患難中，他就安慰我們，叫我們能用神所賜的安慰去安慰那遭各樣患難的人。」</a:t>
            </a:r>
            <a:r>
              <a:rPr lang="en-US" altLang="zh-TW" sz="3400" b="1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400" b="1" dirty="0" smtClean="0">
                <a:latin typeface="DFKai-SB" pitchFamily="65" charset="-120"/>
                <a:ea typeface="DFKai-SB" pitchFamily="65" charset="-120"/>
              </a:rPr>
            </a:br>
            <a:r>
              <a:rPr lang="en-US" altLang="zh-TW" sz="3400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400" dirty="0" smtClean="0">
                <a:latin typeface="DFKai-SB" pitchFamily="65" charset="-120"/>
                <a:ea typeface="DFKai-SB" pitchFamily="65" charset="-120"/>
              </a:rPr>
            </a:b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  </a:t>
            </a:r>
            <a:br>
              <a:rPr lang="zh-TW" altLang="en-US" sz="3400" dirty="0" smtClean="0">
                <a:latin typeface="DFKai-SB" pitchFamily="65" charset="-120"/>
                <a:ea typeface="DFKai-SB" pitchFamily="65" charset="-120"/>
              </a:rPr>
            </a:br>
            <a:endParaRPr lang="en-US" sz="3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orship_2014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456</TotalTime>
  <Words>1928</Words>
  <Application>Microsoft Office PowerPoint</Application>
  <PresentationFormat>On-screen Show (4:3)</PresentationFormat>
  <Paragraphs>54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6" baseType="lpstr">
      <vt:lpstr>Arial Unicode MS</vt:lpstr>
      <vt:lpstr>DFKai-SB</vt:lpstr>
      <vt:lpstr>Microsoft JhengHei</vt:lpstr>
      <vt:lpstr>黑体</vt:lpstr>
      <vt:lpstr>Arial</vt:lpstr>
      <vt:lpstr>Kartika</vt:lpstr>
      <vt:lpstr>worship_2014</vt:lpstr>
      <vt:lpstr>經文：腓2：1-5 金句：腓2：5 回應詩歌：聖詩218 </vt:lpstr>
      <vt:lpstr>I、前言</vt:lpstr>
      <vt:lpstr>PowerPoint Presentation</vt:lpstr>
      <vt:lpstr>PowerPoint Presentation</vt:lpstr>
      <vt:lpstr>II、本文</vt:lpstr>
      <vt:lpstr>A、團隊合作 (同心合一) 的基礎</vt:lpstr>
      <vt:lpstr>PowerPoint Presentation</vt:lpstr>
      <vt:lpstr>PowerPoint Presentation</vt:lpstr>
      <vt:lpstr>2. 愛心有什麼安慰 (腓2：lb) 林後1：4：「我們在一切患難中，他就安慰我們，叫我們能用神所賜的安慰去安慰那遭各樣患難的人。」     </vt:lpstr>
      <vt:lpstr>3. 聖靈有什麼交通 (腓2：lc) 「聖靈有什麼交通」和林前13：14的「聖靈的感動」意思十分近似。 林前12：13：「我們不拘是猶太人，是希臘人，是為奴的，是自主的，都從一位聖靈受洗，成了一個身體，飲於一位聖靈。」  </vt:lpstr>
      <vt:lpstr>4. 心中有什麼慈悲和憐憫 (腓2：1d) 基督耶穌至極的愛，表現在「道成肉身」這救恩的計畫上。約3：16：「神愛世人，甚至將他的獨生子賜給他們，叫一切信他的，不致滅亡，反得永生。」 </vt:lpstr>
      <vt:lpstr>B 、團隊合作 (同心合一) 的方法</vt:lpstr>
      <vt:lpstr>你所賜給我的榮耀，我已賜給他們，使他們合而為一，像我們合而為一。我在他們裡面，你在我裡面，使他們完完全全地合而為一，叫世人知道你差了我來，也知道你愛他們如同愛我一樣。」(約17:20-23) 怎樣建立一個同心合一的教會呢？保羅提出以下三個步驟：</vt:lpstr>
      <vt:lpstr>1. 意念相同 (腓2:2a) 「意念相同」意思是「同一的思想」，也就是「你們要想一樣的事」這種思想包含了我們的理性、理智。 如何才能使信徒們合而為一呢？ </vt:lpstr>
      <vt:lpstr>PowerPoint Presentation</vt:lpstr>
      <vt:lpstr>PowerPoint Presentation</vt:lpstr>
      <vt:lpstr>3.有一樣的心思，有一樣的意念 (腓2：1d) 「有一樣的心思，有一樣的意念」這是合一的第三步驟。「有一樣的心思」和    腓1：27：「和同有一個心志」意思相似。「有一樣的意念」和腓2：2a之「意念要相同」意思相近。重複的說法是表達重要的意思。</vt:lpstr>
      <vt:lpstr>C 、團隊合作 (同心合一) 的阻礙和解決方法</vt:lpstr>
      <vt:lpstr>PowerPoint Presentation</vt:lpstr>
      <vt:lpstr>PowerPoint Presentation</vt:lpstr>
      <vt:lpstr>謙卑在古典希臘作品中意指「卑賤且膽怯」的意思，是形容奴隸的一種心裡狀況。 腓2：5-8：「你們當以基督耶穌的心為心：他本有神的形像，不以自己與神同等為強奪的；反倒虛己，取了奴僕的形像，成為人的樣式；既有人的樣子，就自己卑微，存心順服，以至於死，且死在十字架上。」 彼前5：6：「神阻擋驕傲的人，賜恩給謙卑的人」。 </vt:lpstr>
      <vt:lpstr>b. 各人不要單顧自己的事，也要顧別人的事 (腓2：4) 「顧」本意是「盯眼於」某事物上，就像賽跑的人，將他的眼盯住終點線上的繩子一般。 十七世紀的詩人John Donne說過：「沒有人是一座離群索居的孤島」。 </vt:lpstr>
      <vt:lpstr>林前12：12-27：「就如身子是一個，卻有許多肢體；而且肢體雖多，仍是一個身子。基督也是這樣。我們不拘是猶太人，是希臘人，是為奴的，是自主的，都從一位聖靈受洗，成了一個身體，飲於一位聖靈。身子原不是一個肢體，乃是許多肢體。設若腳說：『我不是手，所以不屬乎身子。』它不能因此就不屬乎身子。設若耳說：『我不是眼，所以不屬乎身子。』… </vt:lpstr>
      <vt:lpstr>它也不能因此就不屬乎身子。若全身是眼，從哪裡聽聲呢？若全身是耳，從哪裡聞味呢？但如今神隨自己的意思把肢體俱各安 腓在身上了。若都是一個肢體，身子在哪裡呢？但如今肢體是多的，身子卻是一個。眼不能對手說：『我用不著你。』頭也不能對腳說：『我用不著你。』不但如此，身上肢體，人以為軟弱的，更是不可少的。 … </vt:lpstr>
      <vt:lpstr>身上肢體，我們看為不體面的，越發給它加上體面：不俊美的，越發得著俊美。我們俊美的肢體，自然用不著裝飾：但神配搭這身子，把加倍的體面給那有缺欠的肢體，免得身上分門別類，總要肢體彼此相顧。若一個肢體受苦，所有的肢體就一向受苦：若一個肢體得榮耀，所有的肢體就一同快樂。你們就是基督的身子，並且各自作肢體。」</vt:lpstr>
      <vt:lpstr>III、 結論</vt:lpstr>
      <vt:lpstr>PowerPoint Presentation</vt:lpstr>
      <vt:lpstr>PowerPoint Presentation</vt:lpstr>
      <vt:lpstr>最後，保羅提醒每位信徒：「你們當以基督耶穌的心為心。」(腓2：5) 以基督耶穌的心思意念，為每個信徒的心思意念和態度。大家一起學習他的樣式，效法他的行為。當我們全體一致向上看齊，效法耶穌時，教會自然而然會團結合一，這樣的教會才會討神喜悅，合神心意。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神給我們第二次機會   (從此不要再犯罪了)                    經文：約 8：1-11 金句：約8：11 回應詩歌：生命聖詩187</dc:title>
  <dc:creator>User</dc:creator>
  <cp:lastModifiedBy>CLAIRE</cp:lastModifiedBy>
  <cp:revision>126</cp:revision>
  <dcterms:created xsi:type="dcterms:W3CDTF">2014-07-02T01:25:32Z</dcterms:created>
  <dcterms:modified xsi:type="dcterms:W3CDTF">2017-02-02T15:22:22Z</dcterms:modified>
</cp:coreProperties>
</file>