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18" r:id="rId3"/>
    <p:sldId id="260" r:id="rId4"/>
    <p:sldId id="259" r:id="rId5"/>
    <p:sldId id="288" r:id="rId6"/>
    <p:sldId id="342" r:id="rId7"/>
    <p:sldId id="343" r:id="rId8"/>
    <p:sldId id="360" r:id="rId9"/>
    <p:sldId id="361" r:id="rId10"/>
    <p:sldId id="332" r:id="rId11"/>
    <p:sldId id="362" r:id="rId12"/>
    <p:sldId id="363" r:id="rId13"/>
    <p:sldId id="364" r:id="rId14"/>
    <p:sldId id="365" r:id="rId15"/>
    <p:sldId id="366" r:id="rId16"/>
    <p:sldId id="367" r:id="rId17"/>
    <p:sldId id="368" r:id="rId18"/>
    <p:sldId id="325" r:id="rId19"/>
    <p:sldId id="369" r:id="rId20"/>
    <p:sldId id="370" r:id="rId21"/>
    <p:sldId id="371" r:id="rId22"/>
    <p:sldId id="319" r:id="rId23"/>
    <p:sldId id="323" r:id="rId24"/>
    <p:sldId id="35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105" d="100"/>
          <a:sy n="105" d="100"/>
        </p:scale>
        <p:origin x="118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76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9144000" cy="6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2630"/>
            <a:ext cx="8229600" cy="850106"/>
          </a:xfrm>
          <a:prstGeom prst="rect">
            <a:avLst/>
          </a:prstGeom>
        </p:spPr>
        <p:txBody>
          <a:bodyPr/>
          <a:lstStyle>
            <a:lvl1pPr>
              <a:defRPr sz="4000" b="1">
                <a:latin typeface="Microsoft JhengHei" pitchFamily="34" charset="-120"/>
                <a:ea typeface="Microsoft JhengHei" pitchFamily="34" charset="-120"/>
              </a:defRPr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340768"/>
            <a:ext cx="8928992" cy="410445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DFKai-SB" pitchFamily="65" charset="-120"/>
                <a:ea typeface="DFKai-SB" pitchFamily="65" charset="-12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4071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555776" y="2204864"/>
            <a:ext cx="4248472" cy="1143000"/>
          </a:xfrm>
          <a:prstGeom prst="rect">
            <a:avLst/>
          </a:prstGeom>
        </p:spPr>
        <p:txBody>
          <a:bodyPr/>
          <a:lstStyle>
            <a:lvl1pPr marL="457200" indent="-457200" algn="l">
              <a:buFont typeface="Arial" pitchFamily="34" charset="0"/>
              <a:buChar char="•"/>
              <a:defRPr lang="en-US" sz="2800" kern="1200" dirty="0">
                <a:solidFill>
                  <a:srgbClr val="0070C0"/>
                </a:solidFill>
                <a:latin typeface="Kartika" pitchFamily="18" charset="0"/>
                <a:ea typeface="Microsoft JhengHei" pitchFamily="34" charset="-120"/>
                <a:cs typeface="Kartika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107504" y="476672"/>
            <a:ext cx="8928992" cy="914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500">
                <a:solidFill>
                  <a:schemeClr val="tx1">
                    <a:lumMod val="75000"/>
                    <a:lumOff val="25000"/>
                  </a:schemeClr>
                </a:solidFill>
                <a:latin typeface="黑体" pitchFamily="49" charset="-122"/>
                <a:ea typeface="黑体" pitchFamily="49" charset="-122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5338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35722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66653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83223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6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5816" y="3645024"/>
            <a:ext cx="4248472" cy="1368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dirty="0" smtClean="0"/>
              <a:t>經文</a:t>
            </a:r>
            <a:r>
              <a:rPr lang="zh-TW" altLang="en-US" dirty="0"/>
              <a:t>：</a:t>
            </a:r>
            <a:r>
              <a:rPr lang="zh-TW" altLang="en-US" dirty="0" smtClean="0"/>
              <a:t>腓</a:t>
            </a:r>
            <a:r>
              <a:rPr lang="en-US" altLang="zh-TW" dirty="0"/>
              <a:t>1</a:t>
            </a:r>
            <a:r>
              <a:rPr lang="zh-TW" altLang="en-US" dirty="0"/>
              <a:t>：</a:t>
            </a:r>
            <a:r>
              <a:rPr lang="en-US" altLang="zh-TW" dirty="0"/>
              <a:t>19-26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金句</a:t>
            </a:r>
            <a:r>
              <a:rPr lang="zh-TW" altLang="en-US" dirty="0"/>
              <a:t>：</a:t>
            </a:r>
            <a:r>
              <a:rPr lang="zh-TW" altLang="en-US" dirty="0" smtClean="0"/>
              <a:t>腓</a:t>
            </a:r>
            <a:r>
              <a:rPr lang="en-US" altLang="zh-TW" dirty="0"/>
              <a:t>1</a:t>
            </a:r>
            <a:r>
              <a:rPr lang="zh-TW" altLang="en-US" dirty="0"/>
              <a:t>：</a:t>
            </a:r>
            <a:r>
              <a:rPr lang="en-US" altLang="zh-TW" dirty="0"/>
              <a:t>21</a:t>
            </a:r>
            <a:r>
              <a:rPr lang="en-US" altLang="zh-TW" sz="2500" dirty="0" smtClean="0"/>
              <a:t/>
            </a:r>
            <a:br>
              <a:rPr lang="en-US" altLang="zh-TW" sz="2500" dirty="0" smtClean="0"/>
            </a:br>
            <a:endParaRPr lang="en-CA" sz="25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79512" y="836712"/>
            <a:ext cx="8749480" cy="2592288"/>
          </a:xfrm>
        </p:spPr>
        <p:txBody>
          <a:bodyPr/>
          <a:lstStyle/>
          <a:p>
            <a:r>
              <a:rPr lang="zh-TW" altLang="en-US" sz="5400" kern="1200" dirty="0">
                <a:solidFill>
                  <a:srgbClr val="3E3D13"/>
                </a:solidFill>
                <a:cs typeface="Kartika" pitchFamily="18" charset="0"/>
              </a:rPr>
              <a:t>超越生死的祕</a:t>
            </a:r>
            <a:r>
              <a:rPr lang="zh-TW" altLang="en-US" sz="5400" kern="1200" dirty="0" smtClean="0">
                <a:solidFill>
                  <a:srgbClr val="3E3D13"/>
                </a:solidFill>
                <a:cs typeface="Kartika" pitchFamily="18" charset="0"/>
              </a:rPr>
              <a:t>訣</a:t>
            </a:r>
            <a:endParaRPr lang="en-US" altLang="zh-TW" sz="5400" kern="1200" dirty="0" smtClean="0">
              <a:solidFill>
                <a:srgbClr val="3E3D13"/>
              </a:solidFill>
              <a:cs typeface="Kartika" pitchFamily="18" charset="0"/>
            </a:endParaRPr>
          </a:p>
          <a:p>
            <a:r>
              <a:rPr lang="en-US" altLang="zh-TW" sz="4800" kern="1200" dirty="0" smtClean="0">
                <a:solidFill>
                  <a:srgbClr val="3E3D13"/>
                </a:solidFill>
                <a:cs typeface="Kartika" pitchFamily="18" charset="0"/>
              </a:rPr>
              <a:t>(</a:t>
            </a:r>
            <a:r>
              <a:rPr lang="zh-TW" altLang="en-US" sz="4800" kern="1200" dirty="0">
                <a:solidFill>
                  <a:srgbClr val="3E3D13"/>
                </a:solidFill>
                <a:cs typeface="Kartika" pitchFamily="18" charset="0"/>
              </a:rPr>
              <a:t>保羅的生死觀</a:t>
            </a:r>
            <a:r>
              <a:rPr lang="zh-TW" altLang="en-US" sz="4800" kern="1200" dirty="0" smtClean="0">
                <a:solidFill>
                  <a:srgbClr val="3E3D13"/>
                </a:solidFill>
                <a:cs typeface="Kartika" pitchFamily="18" charset="0"/>
              </a:rPr>
              <a:t>：</a:t>
            </a:r>
            <a:endParaRPr lang="en-CA" altLang="zh-TW" sz="4800" kern="1200" dirty="0" smtClean="0">
              <a:solidFill>
                <a:srgbClr val="3E3D13"/>
              </a:solidFill>
              <a:cs typeface="Kartika" pitchFamily="18" charset="0"/>
            </a:endParaRPr>
          </a:p>
          <a:p>
            <a:r>
              <a:rPr lang="zh-TW" altLang="en-US" sz="4800" kern="1200" dirty="0" smtClean="0">
                <a:solidFill>
                  <a:srgbClr val="3E3D13"/>
                </a:solidFill>
                <a:cs typeface="Kartika" pitchFamily="18" charset="0"/>
              </a:rPr>
              <a:t>生</a:t>
            </a:r>
            <a:r>
              <a:rPr lang="zh-TW" altLang="en-US" sz="4800" kern="1200" dirty="0">
                <a:solidFill>
                  <a:srgbClr val="3E3D13"/>
                </a:solidFill>
                <a:cs typeface="Kartika" pitchFamily="18" charset="0"/>
              </a:rPr>
              <a:t>為基督</a:t>
            </a:r>
            <a:r>
              <a:rPr lang="zh-TW" altLang="en-US" sz="4800" kern="1200" dirty="0" smtClean="0">
                <a:solidFill>
                  <a:srgbClr val="3E3D13"/>
                </a:solidFill>
                <a:cs typeface="Kartika" pitchFamily="18" charset="0"/>
              </a:rPr>
              <a:t>，死得益</a:t>
            </a:r>
            <a:r>
              <a:rPr lang="zh-TW" altLang="en-US" sz="4800" kern="1200" dirty="0">
                <a:solidFill>
                  <a:srgbClr val="3E3D13"/>
                </a:solidFill>
                <a:cs typeface="Kartika" pitchFamily="18" charset="0"/>
              </a:rPr>
              <a:t>處</a:t>
            </a:r>
            <a:r>
              <a:rPr lang="en-US" altLang="zh-TW" sz="4800" kern="1200" dirty="0" smtClean="0">
                <a:solidFill>
                  <a:srgbClr val="3E3D13"/>
                </a:solidFill>
                <a:cs typeface="Kartika" pitchFamily="18" charset="0"/>
              </a:rPr>
              <a:t>) </a:t>
            </a:r>
            <a:endParaRPr lang="en-CA" sz="4800" kern="1200" dirty="0">
              <a:solidFill>
                <a:srgbClr val="3E3D13"/>
              </a:solidFill>
              <a:cs typeface="Kartik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983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2630"/>
            <a:ext cx="8579296" cy="634082"/>
          </a:xfrm>
        </p:spPr>
        <p:txBody>
          <a:bodyPr>
            <a:noAutofit/>
          </a:bodyPr>
          <a:lstStyle/>
          <a:p>
            <a:pPr marL="57150" lvl="0" indent="0">
              <a:buNone/>
            </a:pPr>
            <a:r>
              <a:rPr lang="en-US" altLang="zh-TW" sz="3200" dirty="0"/>
              <a:t>B</a:t>
            </a:r>
            <a:r>
              <a:rPr lang="zh-TW" altLang="en-US" sz="3200" dirty="0" smtClean="0"/>
              <a:t>、保</a:t>
            </a:r>
            <a:r>
              <a:rPr lang="zh-TW" altLang="en-US" sz="3200" dirty="0"/>
              <a:t>羅對生死的觀念 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80728"/>
            <a:ext cx="8496944" cy="417646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altLang="zh-TW" sz="3400" b="1" dirty="0" smtClean="0"/>
              <a:t>1</a:t>
            </a:r>
            <a:r>
              <a:rPr lang="zh-TW" altLang="en-US" sz="3400" b="1" dirty="0" smtClean="0"/>
              <a:t>、保</a:t>
            </a:r>
            <a:r>
              <a:rPr lang="zh-TW" altLang="en-US" sz="3400" b="1" dirty="0"/>
              <a:t>羅的人生意義：基督在自己身上顯大  </a:t>
            </a:r>
            <a:r>
              <a:rPr lang="zh-TW" altLang="en-US" sz="3400" dirty="0" smtClean="0">
                <a:solidFill>
                  <a:srgbClr val="0070C0"/>
                </a:solidFill>
              </a:rPr>
              <a:t>腓</a:t>
            </a:r>
            <a:r>
              <a:rPr lang="en-US" altLang="zh-TW" sz="3400" dirty="0">
                <a:solidFill>
                  <a:srgbClr val="0070C0"/>
                </a:solidFill>
              </a:rPr>
              <a:t>1</a:t>
            </a:r>
            <a:r>
              <a:rPr lang="zh-TW" altLang="en-US" sz="3400" dirty="0" smtClean="0">
                <a:solidFill>
                  <a:srgbClr val="0070C0"/>
                </a:solidFill>
              </a:rPr>
              <a:t>：</a:t>
            </a:r>
            <a:r>
              <a:rPr lang="en-US" altLang="zh-TW" sz="3400" dirty="0" smtClean="0">
                <a:solidFill>
                  <a:srgbClr val="0070C0"/>
                </a:solidFill>
              </a:rPr>
              <a:t>20</a:t>
            </a:r>
            <a:r>
              <a:rPr lang="zh-TW" altLang="en-US" sz="3400" dirty="0"/>
              <a:t>：「照著我所切慕、所盼望的，沒有一事叫我羞愧。只要凡事放膽，無論是生是死，總叫基督在我身上照常顯大</a:t>
            </a:r>
            <a:r>
              <a:rPr lang="zh-TW" altLang="en-US" sz="3400" dirty="0" smtClean="0"/>
              <a:t>。」</a:t>
            </a:r>
            <a:endParaRPr lang="en-US" altLang="zh-TW" sz="3400" dirty="0" smtClean="0"/>
          </a:p>
        </p:txBody>
      </p:sp>
    </p:spTree>
    <p:extLst>
      <p:ext uri="{BB962C8B-B14F-4D97-AF65-F5344CB8AC3E}">
        <p14:creationId xmlns:p14="http://schemas.microsoft.com/office/powerpoint/2010/main" val="119465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95536" y="332656"/>
            <a:ext cx="8424936" cy="4248472"/>
          </a:xfrm>
          <a:prstGeom prst="rect">
            <a:avLst/>
          </a:prstGeom>
        </p:spPr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「切慕」：熱切期盼，樂意，願意，祈盼，懇切。「切慕」的原文是名詞 </a:t>
            </a: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(</a:t>
            </a:r>
            <a:r>
              <a:rPr lang="en-US" altLang="zh-TW" sz="3400" dirty="0" err="1">
                <a:latin typeface="DFKai-SB" pitchFamily="65" charset="-120"/>
                <a:ea typeface="DFKai-SB" pitchFamily="65" charset="-120"/>
              </a:rPr>
              <a:t>apo-kara-dokia</a:t>
            </a: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)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，它的意思是「引領期盼」，字面上則是指伸展一個人的頭部。這個字另一次出現於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羅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8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19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：「受造之物</a:t>
            </a: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『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切望</a:t>
            </a: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』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等候神的眾子顯出來」。</a:t>
            </a:r>
          </a:p>
        </p:txBody>
      </p:sp>
    </p:spTree>
    <p:extLst>
      <p:ext uri="{BB962C8B-B14F-4D97-AF65-F5344CB8AC3E}">
        <p14:creationId xmlns:p14="http://schemas.microsoft.com/office/powerpoint/2010/main" val="4154144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95536" y="332656"/>
            <a:ext cx="8424936" cy="4248472"/>
          </a:xfrm>
          <a:prstGeom prst="rect">
            <a:avLst/>
          </a:prstGeom>
        </p:spPr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其實，</a:t>
            </a: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1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章</a:t>
            </a: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20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節只有兩個關鍵動詞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它們不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是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和合本中的「切慕」或「盼望」二字 ，此二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字只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是名詞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400" dirty="0" smtClean="0">
              <a:latin typeface="DFKai-SB" pitchFamily="65" charset="-120"/>
              <a:ea typeface="DFKai-SB" pitchFamily="65" charset="-120"/>
            </a:endParaRPr>
          </a:p>
          <a:p>
            <a:pPr marL="0" lvl="0" indent="0">
              <a:spcBef>
                <a:spcPts val="0"/>
              </a:spcBef>
              <a:buNone/>
            </a:pPr>
            <a:endParaRPr lang="zh-TW" altLang="en-US" sz="34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4823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95536" y="332656"/>
            <a:ext cx="8424936" cy="424847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altLang="zh-CN" sz="3400" dirty="0">
                <a:latin typeface="DFKai-SB" pitchFamily="65" charset="-120"/>
                <a:ea typeface="DFKai-SB" pitchFamily="65" charset="-120"/>
              </a:rPr>
              <a:t>1</a:t>
            </a:r>
            <a:r>
              <a:rPr lang="zh-CN" altLang="en-US" sz="3400" dirty="0">
                <a:latin typeface="DFKai-SB" pitchFamily="65" charset="-120"/>
                <a:ea typeface="DFKai-SB" pitchFamily="65" charset="-120"/>
              </a:rPr>
              <a:t>章</a:t>
            </a:r>
            <a:r>
              <a:rPr lang="en-US" altLang="zh-CN" sz="3400" dirty="0">
                <a:latin typeface="DFKai-SB" pitchFamily="65" charset="-120"/>
                <a:ea typeface="DFKai-SB" pitchFamily="65" charset="-120"/>
              </a:rPr>
              <a:t>20</a:t>
            </a:r>
            <a:r>
              <a:rPr lang="zh-CN" altLang="en-US" sz="3400" dirty="0">
                <a:latin typeface="DFKai-SB" pitchFamily="65" charset="-120"/>
                <a:ea typeface="DFKai-SB" pitchFamily="65" charset="-120"/>
              </a:rPr>
              <a:t>節第一個動詞是「羞愧」，信徒最懼怕的事之一，乃是面對激烈的迫害或痛苦時，尤其是生死存亡之際</a:t>
            </a:r>
            <a:r>
              <a:rPr lang="zh-CN" altLang="en-US" sz="3400" dirty="0" smtClean="0">
                <a:latin typeface="DFKai-SB" pitchFamily="65" charset="-120"/>
                <a:ea typeface="DFKai-SB" pitchFamily="65" charset="-120"/>
              </a:rPr>
              <a:t>，去</a:t>
            </a:r>
            <a:r>
              <a:rPr lang="zh-CN" altLang="en-US" sz="3400" dirty="0">
                <a:latin typeface="DFKai-SB" pitchFamily="65" charset="-120"/>
                <a:ea typeface="DFKai-SB" pitchFamily="65" charset="-120"/>
              </a:rPr>
              <a:t>懷疑、羞辱、侮辱</a:t>
            </a:r>
            <a:r>
              <a:rPr lang="zh-CN" altLang="en-US" sz="3400" dirty="0" smtClean="0">
                <a:latin typeface="DFKai-SB" pitchFamily="65" charset="-120"/>
                <a:ea typeface="DFKai-SB" pitchFamily="65" charset="-120"/>
              </a:rPr>
              <a:t>神或</a:t>
            </a:r>
            <a:r>
              <a:rPr lang="zh-CN" altLang="en-US" sz="3400" dirty="0">
                <a:latin typeface="DFKai-SB" pitchFamily="65" charset="-120"/>
                <a:ea typeface="DFKai-SB" pitchFamily="65" charset="-120"/>
              </a:rPr>
              <a:t>甚至否認神。這個字「羞愧」的感覺，可透過</a:t>
            </a:r>
            <a:r>
              <a:rPr lang="zh-CN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路</a:t>
            </a:r>
            <a:r>
              <a:rPr 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16</a:t>
            </a:r>
            <a:r>
              <a:rPr lang="zh-CN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3</a:t>
            </a:r>
            <a:r>
              <a:rPr lang="zh-CN" altLang="en-US" sz="3400" dirty="0">
                <a:latin typeface="DFKai-SB" pitchFamily="65" charset="-120"/>
                <a:ea typeface="DFKai-SB" pitchFamily="65" charset="-120"/>
              </a:rPr>
              <a:t>耶穌比喻中的不義管家所說的話，來作最好的詮釋：「主人辭我，不用我再作管家，我將來作甚麼？鋤地呢？無力；討飯呢？</a:t>
            </a:r>
            <a:r>
              <a:rPr lang="zh-CN" altLang="en-US" sz="3400" b="1" dirty="0">
                <a:latin typeface="DFKai-SB" pitchFamily="65" charset="-120"/>
                <a:ea typeface="DFKai-SB" pitchFamily="65" charset="-120"/>
              </a:rPr>
              <a:t>怕羞</a:t>
            </a:r>
            <a:r>
              <a:rPr lang="zh-CN" altLang="en-US" sz="3400" dirty="0">
                <a:latin typeface="DFKai-SB" pitchFamily="65" charset="-120"/>
                <a:ea typeface="DFKai-SB" pitchFamily="65" charset="-120"/>
              </a:rPr>
              <a:t>」。</a:t>
            </a:r>
            <a:endParaRPr lang="en-US" sz="3400" dirty="0">
              <a:latin typeface="DFKai-SB" pitchFamily="65" charset="-120"/>
              <a:ea typeface="DFKai-SB" pitchFamily="65" charset="-120"/>
            </a:endParaRPr>
          </a:p>
          <a:p>
            <a:pPr marL="0" lvl="0" indent="0">
              <a:spcBef>
                <a:spcPts val="0"/>
              </a:spcBef>
              <a:buNone/>
            </a:pPr>
            <a:endParaRPr lang="zh-TW" altLang="en-US" sz="34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11513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95536" y="332656"/>
            <a:ext cx="8424936" cy="424847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第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二個動詞是「顯大」</a:t>
            </a: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(</a:t>
            </a:r>
            <a:r>
              <a:rPr lang="en-US" altLang="zh-TW" sz="3400" dirty="0" err="1">
                <a:latin typeface="DFKai-SB" pitchFamily="65" charset="-120"/>
                <a:ea typeface="DFKai-SB" pitchFamily="65" charset="-120"/>
              </a:rPr>
              <a:t>megaluno</a:t>
            </a: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) 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。年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輕的懷孕媽媽馬利亞最能彰顯這「顯大」的精神，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路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1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46-47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：「馬利亞說：我心尊主為大；我靈以　神我的救主為樂」，藉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此除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去她對未來命運的恐懼。</a:t>
            </a:r>
          </a:p>
        </p:txBody>
      </p:sp>
    </p:spTree>
    <p:extLst>
      <p:ext uri="{BB962C8B-B14F-4D97-AF65-F5344CB8AC3E}">
        <p14:creationId xmlns:p14="http://schemas.microsoft.com/office/powerpoint/2010/main" val="2491496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95536" y="332656"/>
            <a:ext cx="8424936" cy="424847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太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5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13-16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：「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你們是世上的鹽。鹽若失了味，怎能叫它再鹹呢？以後無用，不過丟在外面，被人踐踏了。你們是世上的光。城造在山上是不能隱藏的。人點燈，不放在斗底下，是放在燈臺上，就照亮一家的人。你們的光也當這樣照在人前，叫他們看見你們的好行為，便將榮耀歸給你們在天上的父。」</a:t>
            </a:r>
          </a:p>
        </p:txBody>
      </p:sp>
    </p:spTree>
    <p:extLst>
      <p:ext uri="{BB962C8B-B14F-4D97-AF65-F5344CB8AC3E}">
        <p14:creationId xmlns:p14="http://schemas.microsoft.com/office/powerpoint/2010/main" val="71469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95536" y="332656"/>
            <a:ext cx="8424936" cy="424847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zh-TW" altLang="en-US" sz="3400" dirty="0" smtClean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彼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前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2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9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：「惟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有你們是被揀選的族類，是有君尊的祭司，是聖潔的國度，是屬神的子民，要叫你們宣揚那召你們出黑暗入奇妙光明者的美德。」</a:t>
            </a:r>
          </a:p>
        </p:txBody>
      </p:sp>
    </p:spTree>
    <p:extLst>
      <p:ext uri="{BB962C8B-B14F-4D97-AF65-F5344CB8AC3E}">
        <p14:creationId xmlns:p14="http://schemas.microsoft.com/office/powerpoint/2010/main" val="2226593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95536" y="332656"/>
            <a:ext cx="8424936" cy="424847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羅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5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1-5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：「我們既因信稱義，就藉著我們的主耶穌基督得與神相和。我們又藉著他，因信得進入現在所站的這恩典中，並且歡歡喜喜盼望神的榮耀。不但如此，就是在患難中也是歡歡喜喜的；因為知道患難生忍耐，忍耐生老練，老練生盼望；盼望不至於羞恥，因為所賜給我們的聖靈將神的愛澆灌在我們心裡。」</a:t>
            </a:r>
          </a:p>
        </p:txBody>
      </p:sp>
    </p:spTree>
    <p:extLst>
      <p:ext uri="{BB962C8B-B14F-4D97-AF65-F5344CB8AC3E}">
        <p14:creationId xmlns:p14="http://schemas.microsoft.com/office/powerpoint/2010/main" val="422799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95536" y="332656"/>
            <a:ext cx="8424936" cy="4103687"/>
          </a:xfrm>
          <a:prstGeom prst="rect">
            <a:avLst/>
          </a:prstGeom>
        </p:spPr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r>
              <a:rPr lang="en-US" altLang="zh-CN" sz="3400" b="1" dirty="0">
                <a:latin typeface="DFKai-SB" pitchFamily="65" charset="-120"/>
                <a:ea typeface="DFKai-SB" pitchFamily="65" charset="-120"/>
              </a:rPr>
              <a:t>2</a:t>
            </a:r>
            <a:r>
              <a:rPr lang="zh-CN" altLang="en-US" sz="3400" b="1" dirty="0" smtClean="0">
                <a:latin typeface="DFKai-SB" pitchFamily="65" charset="-120"/>
                <a:ea typeface="DFKai-SB" pitchFamily="65" charset="-120"/>
              </a:rPr>
              <a:t>、</a:t>
            </a:r>
            <a:r>
              <a:rPr lang="zh-TW" altLang="en-US" sz="3400" b="1" dirty="0" smtClean="0">
                <a:latin typeface="DFKai-SB" pitchFamily="65" charset="-120"/>
                <a:ea typeface="DFKai-SB" pitchFamily="65" charset="-120"/>
              </a:rPr>
              <a:t>保</a:t>
            </a:r>
            <a:r>
              <a:rPr lang="zh-TW" altLang="en-US" sz="3400" b="1" dirty="0">
                <a:latin typeface="DFKai-SB" pitchFamily="65" charset="-120"/>
                <a:ea typeface="DFKai-SB" pitchFamily="65" charset="-120"/>
              </a:rPr>
              <a:t>羅表達他的心志</a:t>
            </a:r>
            <a:r>
              <a:rPr lang="zh-TW" altLang="en-US" sz="3400" b="1" dirty="0" smtClean="0">
                <a:latin typeface="DFKai-SB" pitchFamily="65" charset="-120"/>
                <a:ea typeface="DFKai-SB" pitchFamily="65" charset="-120"/>
              </a:rPr>
              <a:t>：</a:t>
            </a:r>
            <a:endParaRPr lang="en-US" altLang="zh-TW" sz="3400" b="1" dirty="0" smtClean="0">
              <a:latin typeface="DFKai-SB" pitchFamily="65" charset="-120"/>
              <a:ea typeface="DFKai-SB" pitchFamily="65" charset="-12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n-US" altLang="zh-TW" sz="3400" b="1" dirty="0" smtClean="0">
                <a:latin typeface="DFKai-SB" pitchFamily="65" charset="-120"/>
                <a:ea typeface="DFKai-SB" pitchFamily="65" charset="-120"/>
              </a:rPr>
              <a:t>   </a:t>
            </a:r>
            <a:r>
              <a:rPr lang="zh-TW" altLang="en-US" sz="3400" b="1" dirty="0" smtClean="0">
                <a:latin typeface="DFKai-SB" pitchFamily="65" charset="-120"/>
                <a:ea typeface="DFKai-SB" pitchFamily="65" charset="-120"/>
              </a:rPr>
              <a:t>活</a:t>
            </a:r>
            <a:r>
              <a:rPr lang="zh-TW" altLang="en-US" sz="3400" b="1" dirty="0">
                <a:latin typeface="DFKai-SB" pitchFamily="65" charset="-120"/>
                <a:ea typeface="DFKai-SB" pitchFamily="65" charset="-120"/>
              </a:rPr>
              <a:t>著基督，</a:t>
            </a:r>
            <a:r>
              <a:rPr lang="zh-TW" altLang="en-US" sz="3400" b="1" dirty="0" smtClean="0">
                <a:latin typeface="DFKai-SB" pitchFamily="65" charset="-120"/>
                <a:ea typeface="DFKai-SB" pitchFamily="65" charset="-120"/>
              </a:rPr>
              <a:t>死得益處</a:t>
            </a:r>
            <a:endParaRPr lang="en-US" altLang="zh-TW" sz="3400" b="1" dirty="0" smtClean="0">
              <a:latin typeface="DFKai-SB" pitchFamily="65" charset="-120"/>
              <a:ea typeface="DFKai-SB" pitchFamily="65" charset="-12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zh-TW" altLang="en-US" sz="3400" dirty="0" smtClean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腓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1</a:t>
            </a:r>
            <a:r>
              <a:rPr lang="zh-TW" altLang="en-US" sz="3400" dirty="0" smtClean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400" dirty="0" smtClean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21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：「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因我活著就是基督，我死了就有益處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。」</a:t>
            </a:r>
            <a:r>
              <a:rPr lang="zh-CN" altLang="en-US" sz="3400" dirty="0" smtClean="0">
                <a:latin typeface="DFKai-SB" pitchFamily="65" charset="-120"/>
                <a:ea typeface="DFKai-SB" pitchFamily="65" charset="-120"/>
              </a:rPr>
              <a:t>原</a:t>
            </a:r>
            <a:r>
              <a:rPr lang="zh-CN" altLang="en-US" sz="3400" dirty="0">
                <a:latin typeface="DFKai-SB" pitchFamily="65" charset="-120"/>
                <a:ea typeface="DFKai-SB" pitchFamily="65" charset="-120"/>
              </a:rPr>
              <a:t>文直譯：「對我而言，活著就是基督，死了就有所得」。</a:t>
            </a:r>
            <a:r>
              <a:rPr 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(for to me, to live is Christ and to die is gain)</a:t>
            </a:r>
            <a:r>
              <a:rPr lang="zh-CN" altLang="en-US" sz="3400" dirty="0">
                <a:latin typeface="DFKai-SB" pitchFamily="65" charset="-120"/>
                <a:ea typeface="DFKai-SB" pitchFamily="65" charset="-120"/>
              </a:rPr>
              <a:t>。人為基督而活，死亡則是進入永生，所以保羅說：「死了就是得著」。</a:t>
            </a:r>
            <a:endParaRPr lang="en-US" sz="3400" dirty="0">
              <a:latin typeface="DFKai-SB" pitchFamily="65" charset="-120"/>
              <a:ea typeface="DFKai-SB" pitchFamily="65" charset="-120"/>
            </a:endParaRPr>
          </a:p>
          <a:p>
            <a:pPr marL="0" lvl="0" indent="0">
              <a:spcBef>
                <a:spcPts val="0"/>
              </a:spcBef>
              <a:buNone/>
            </a:pPr>
            <a:endParaRPr lang="zh-TW" altLang="en-US" sz="34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81518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2630"/>
            <a:ext cx="8579296" cy="634082"/>
          </a:xfrm>
        </p:spPr>
        <p:txBody>
          <a:bodyPr>
            <a:noAutofit/>
          </a:bodyPr>
          <a:lstStyle/>
          <a:p>
            <a:pPr marL="57150" lvl="0" indent="0">
              <a:buNone/>
            </a:pPr>
            <a:r>
              <a:rPr lang="en-US" altLang="zh-TW" sz="3200" dirty="0" smtClean="0"/>
              <a:t>C</a:t>
            </a:r>
            <a:r>
              <a:rPr lang="zh-TW" altLang="en-US" sz="3200" dirty="0" smtClean="0"/>
              <a:t>、保</a:t>
            </a:r>
            <a:r>
              <a:rPr lang="zh-TW" altLang="en-US" sz="3200" dirty="0"/>
              <a:t>羅在生死兩難之間的抉擇 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80728"/>
            <a:ext cx="8496944" cy="417646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altLang="zh-TW" sz="3400" b="1" dirty="0" smtClean="0"/>
              <a:t>1</a:t>
            </a:r>
            <a:r>
              <a:rPr lang="zh-TW" altLang="en-US" sz="3400" b="1" dirty="0" smtClean="0"/>
              <a:t>、保</a:t>
            </a:r>
            <a:r>
              <a:rPr lang="zh-TW" altLang="en-US" sz="3400" b="1" dirty="0"/>
              <a:t>羅生存的目</a:t>
            </a:r>
            <a:r>
              <a:rPr lang="zh-TW" altLang="en-US" sz="3400" b="1" dirty="0" smtClean="0"/>
              <a:t>的</a:t>
            </a:r>
            <a:endParaRPr lang="en-US" altLang="zh-TW" sz="3400" b="1" dirty="0" smtClean="0"/>
          </a:p>
          <a:p>
            <a:pPr>
              <a:spcBef>
                <a:spcPts val="0"/>
              </a:spcBef>
            </a:pPr>
            <a:r>
              <a:rPr lang="zh-TW" altLang="en-US" sz="3400" dirty="0" smtClean="0">
                <a:solidFill>
                  <a:srgbClr val="0070C0"/>
                </a:solidFill>
              </a:rPr>
              <a:t>腓</a:t>
            </a:r>
            <a:r>
              <a:rPr lang="en-US" altLang="zh-TW" sz="3400" dirty="0">
                <a:solidFill>
                  <a:srgbClr val="0070C0"/>
                </a:solidFill>
              </a:rPr>
              <a:t>1</a:t>
            </a:r>
            <a:r>
              <a:rPr lang="zh-TW" altLang="en-US" sz="3400" dirty="0" smtClean="0">
                <a:solidFill>
                  <a:srgbClr val="0070C0"/>
                </a:solidFill>
              </a:rPr>
              <a:t>：</a:t>
            </a:r>
            <a:r>
              <a:rPr lang="en-US" altLang="zh-TW" sz="3400" dirty="0" smtClean="0">
                <a:solidFill>
                  <a:srgbClr val="0070C0"/>
                </a:solidFill>
              </a:rPr>
              <a:t>22</a:t>
            </a:r>
            <a:r>
              <a:rPr lang="zh-TW" altLang="en-US" sz="3400" dirty="0"/>
              <a:t>：「但我在肉身活著，若成就我工夫的果子，我就不知道該挑選甚麼</a:t>
            </a:r>
            <a:r>
              <a:rPr lang="zh-TW" altLang="en-US" sz="3400" dirty="0" smtClean="0"/>
              <a:t>。」</a:t>
            </a:r>
            <a:endParaRPr lang="en-US" altLang="zh-TW" sz="3400" dirty="0" smtClean="0"/>
          </a:p>
          <a:p>
            <a:pPr lvl="0"/>
            <a:r>
              <a:rPr lang="en-US" altLang="zh-TW" sz="3400" b="1" dirty="0" smtClean="0"/>
              <a:t>2</a:t>
            </a:r>
            <a:r>
              <a:rPr lang="zh-TW" altLang="en-US" sz="3400" b="1" dirty="0" smtClean="0"/>
              <a:t>、</a:t>
            </a:r>
            <a:r>
              <a:rPr lang="zh-CN" altLang="en-US" sz="3400" b="1" dirty="0" smtClean="0"/>
              <a:t>保</a:t>
            </a:r>
            <a:r>
              <a:rPr lang="zh-CN" altLang="en-US" sz="3400" b="1" dirty="0"/>
              <a:t>羅兩難的原因</a:t>
            </a:r>
            <a:endParaRPr lang="en-US" sz="3400" dirty="0"/>
          </a:p>
          <a:p>
            <a:r>
              <a:rPr lang="zh-CN" altLang="en-US" sz="3400" dirty="0">
                <a:solidFill>
                  <a:srgbClr val="0070C0"/>
                </a:solidFill>
              </a:rPr>
              <a:t>腓</a:t>
            </a:r>
            <a:r>
              <a:rPr lang="en-US" sz="3400" dirty="0">
                <a:solidFill>
                  <a:srgbClr val="0070C0"/>
                </a:solidFill>
              </a:rPr>
              <a:t>1</a:t>
            </a:r>
            <a:r>
              <a:rPr lang="zh-CN" altLang="en-US" sz="3400" dirty="0">
                <a:solidFill>
                  <a:srgbClr val="0070C0"/>
                </a:solidFill>
              </a:rPr>
              <a:t>：</a:t>
            </a:r>
            <a:r>
              <a:rPr lang="en-US" sz="3400" dirty="0">
                <a:solidFill>
                  <a:srgbClr val="0070C0"/>
                </a:solidFill>
              </a:rPr>
              <a:t>23-24</a:t>
            </a:r>
            <a:r>
              <a:rPr lang="zh-CN" altLang="en-US" sz="3400" dirty="0"/>
              <a:t>：「我正在兩難之間，情願離世與基督同在，因為這是好得無比的。然而，我在肉身活著，為你們更是要緊的。」</a:t>
            </a:r>
            <a:endParaRPr lang="en-US" sz="3400" dirty="0"/>
          </a:p>
          <a:p>
            <a:pPr>
              <a:spcBef>
                <a:spcPts val="0"/>
              </a:spcBef>
            </a:pPr>
            <a:endParaRPr lang="en-US" altLang="zh-TW" sz="3400" dirty="0" smtClean="0"/>
          </a:p>
        </p:txBody>
      </p:sp>
    </p:spTree>
    <p:extLst>
      <p:ext uri="{BB962C8B-B14F-4D97-AF65-F5344CB8AC3E}">
        <p14:creationId xmlns:p14="http://schemas.microsoft.com/office/powerpoint/2010/main" val="504097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44824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TW" sz="54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I</a:t>
            </a:r>
            <a:r>
              <a:rPr lang="zh-CN" altLang="en-US" sz="54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、</a:t>
            </a:r>
            <a:r>
              <a:rPr lang="zh-TW" altLang="en-US" sz="54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引</a:t>
            </a:r>
            <a:r>
              <a:rPr lang="zh-TW" altLang="en-US" sz="54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言</a:t>
            </a:r>
            <a:endParaRPr lang="en-CA" sz="54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80775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2630"/>
            <a:ext cx="8579296" cy="634082"/>
          </a:xfrm>
        </p:spPr>
        <p:txBody>
          <a:bodyPr>
            <a:noAutofit/>
          </a:bodyPr>
          <a:lstStyle/>
          <a:p>
            <a:pPr marL="57150"/>
            <a:r>
              <a:rPr lang="en-US" altLang="zh-TW" sz="3200" dirty="0" smtClean="0"/>
              <a:t>D</a:t>
            </a:r>
            <a:r>
              <a:rPr lang="zh-TW" altLang="en-US" sz="3200" dirty="0" smtClean="0"/>
              <a:t>、</a:t>
            </a:r>
            <a:r>
              <a:rPr lang="zh-CN" altLang="en-US" sz="3200" dirty="0"/>
              <a:t>保羅對福音事工的負擔和展望 </a:t>
            </a:r>
            <a:r>
              <a:rPr lang="en-US" sz="3200" dirty="0"/>
              <a:t/>
            </a:r>
            <a:br>
              <a:rPr lang="en-US" sz="3200" dirty="0"/>
            </a:b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80728"/>
            <a:ext cx="8496944" cy="417646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TW" altLang="en-US" sz="3400" dirty="0" smtClean="0">
                <a:solidFill>
                  <a:srgbClr val="0070C0"/>
                </a:solidFill>
              </a:rPr>
              <a:t>腓</a:t>
            </a:r>
            <a:r>
              <a:rPr lang="en-US" altLang="zh-TW" sz="3400" dirty="0">
                <a:solidFill>
                  <a:srgbClr val="0070C0"/>
                </a:solidFill>
              </a:rPr>
              <a:t>1</a:t>
            </a:r>
            <a:r>
              <a:rPr lang="zh-TW" altLang="en-US" sz="3400" dirty="0">
                <a:solidFill>
                  <a:srgbClr val="0070C0"/>
                </a:solidFill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</a:rPr>
              <a:t>25-26</a:t>
            </a:r>
            <a:r>
              <a:rPr lang="zh-TW" altLang="en-US" sz="3600" dirty="0"/>
              <a:t>：「我既然這樣深信，就知道仍要住在世間，且與你們眾人同住，使你們在所信的道上又長進又喜樂，叫你們在基督耶穌裡的歡樂，因我再到你們那裡去，就越發加增</a:t>
            </a:r>
            <a:r>
              <a:rPr lang="zh-TW" altLang="en-US" sz="3600" dirty="0" smtClean="0"/>
              <a:t>。」</a:t>
            </a:r>
            <a:endParaRPr lang="en-US" altLang="zh-TW" sz="3400" dirty="0" smtClean="0"/>
          </a:p>
        </p:txBody>
      </p:sp>
    </p:spTree>
    <p:extLst>
      <p:ext uri="{BB962C8B-B14F-4D97-AF65-F5344CB8AC3E}">
        <p14:creationId xmlns:p14="http://schemas.microsoft.com/office/powerpoint/2010/main" val="360819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95536" y="332656"/>
            <a:ext cx="8424936" cy="4103687"/>
          </a:xfrm>
          <a:prstGeom prst="rect">
            <a:avLst/>
          </a:prstGeom>
        </p:spPr>
        <p:txBody>
          <a:bodyPr/>
          <a:lstStyle/>
          <a:p>
            <a:pPr marL="0" lvl="0" indent="0">
              <a:buNone/>
            </a:pPr>
            <a:r>
              <a:rPr lang="en-US" altLang="zh-CN" sz="3400" b="1" dirty="0">
                <a:latin typeface="DFKai-SB" pitchFamily="65" charset="-120"/>
                <a:ea typeface="DFKai-SB" pitchFamily="65" charset="-120"/>
              </a:rPr>
              <a:t>1</a:t>
            </a:r>
            <a:r>
              <a:rPr lang="zh-CN" altLang="en-US" sz="3400" b="1" dirty="0">
                <a:latin typeface="DFKai-SB" pitchFamily="65" charset="-120"/>
                <a:ea typeface="DFKai-SB" pitchFamily="65" charset="-120"/>
              </a:rPr>
              <a:t>、保羅的確信</a:t>
            </a:r>
            <a:endParaRPr lang="en-US" altLang="zh-CN" sz="3400" b="1" dirty="0">
              <a:latin typeface="DFKai-SB" pitchFamily="65" charset="-120"/>
              <a:ea typeface="DFKai-SB" pitchFamily="65" charset="-120"/>
            </a:endParaRPr>
          </a:p>
          <a:p>
            <a:pPr marL="0" indent="0">
              <a:buNone/>
            </a:pPr>
            <a:r>
              <a:rPr lang="en-US" altLang="zh-CN" sz="3400" b="1" dirty="0" smtClean="0">
                <a:latin typeface="DFKai-SB" pitchFamily="65" charset="-120"/>
                <a:ea typeface="DFKai-SB" pitchFamily="65" charset="-120"/>
              </a:rPr>
              <a:t>2</a:t>
            </a:r>
            <a:r>
              <a:rPr lang="zh-CN" altLang="en-US" sz="3400" b="1" dirty="0" smtClean="0">
                <a:latin typeface="DFKai-SB" pitchFamily="65" charset="-120"/>
                <a:ea typeface="DFKai-SB" pitchFamily="65" charset="-120"/>
              </a:rPr>
              <a:t>、保</a:t>
            </a:r>
            <a:r>
              <a:rPr lang="zh-CN" altLang="en-US" sz="3400" b="1" dirty="0">
                <a:latin typeface="DFKai-SB" pitchFamily="65" charset="-120"/>
                <a:ea typeface="DFKai-SB" pitchFamily="65" charset="-120"/>
              </a:rPr>
              <a:t>羅的喜</a:t>
            </a:r>
            <a:r>
              <a:rPr lang="zh-CN" altLang="en-US" sz="3400" b="1" dirty="0" smtClean="0">
                <a:latin typeface="DFKai-SB" pitchFamily="65" charset="-120"/>
                <a:ea typeface="DFKai-SB" pitchFamily="65" charset="-120"/>
              </a:rPr>
              <a:t>樂</a:t>
            </a:r>
            <a:endParaRPr lang="en-US" sz="3400" b="1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5437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44824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TW" sz="54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III</a:t>
            </a:r>
            <a:r>
              <a:rPr lang="zh-TW" altLang="en-US" sz="54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、 </a:t>
            </a:r>
            <a:r>
              <a:rPr lang="zh-CN" altLang="en-US" sz="54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結論</a:t>
            </a:r>
            <a:endParaRPr lang="en-CA" sz="54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69341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95536" y="332656"/>
            <a:ext cx="8424936" cy="4103687"/>
          </a:xfrm>
          <a:prstGeom prst="rect">
            <a:avLst/>
          </a:prstGeom>
        </p:spPr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羅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14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7-8</a:t>
            </a:r>
            <a:r>
              <a:rPr lang="zh-TW" altLang="en-US" sz="3300" dirty="0">
                <a:latin typeface="DFKai-SB" pitchFamily="65" charset="-120"/>
                <a:ea typeface="DFKai-SB" pitchFamily="65" charset="-120"/>
              </a:rPr>
              <a:t>：「我們沒有一個人為自己活，也沒有一個人為自己死。我們若活著，是為主而活。若死了，是為</a:t>
            </a:r>
            <a:r>
              <a:rPr lang="en-US" altLang="zh-TW" sz="3300" dirty="0">
                <a:latin typeface="DFKai-SB" pitchFamily="65" charset="-120"/>
                <a:ea typeface="DFKai-SB" pitchFamily="65" charset="-120"/>
              </a:rPr>
              <a:t>(to)</a:t>
            </a:r>
            <a:r>
              <a:rPr lang="zh-TW" altLang="en-US" sz="3300" dirty="0">
                <a:latin typeface="DFKai-SB" pitchFamily="65" charset="-120"/>
                <a:ea typeface="DFKai-SB" pitchFamily="65" charset="-120"/>
              </a:rPr>
              <a:t>主而死。所以我們或活或死，總是主的人</a:t>
            </a:r>
            <a:r>
              <a:rPr lang="zh-TW" altLang="en-US" sz="3300" dirty="0" smtClean="0">
                <a:latin typeface="DFKai-SB" pitchFamily="65" charset="-120"/>
                <a:ea typeface="DFKai-SB" pitchFamily="65" charset="-120"/>
              </a:rPr>
              <a:t>。」</a:t>
            </a:r>
            <a:endParaRPr lang="en-CA" altLang="zh-TW" sz="3300" dirty="0" smtClean="0">
              <a:latin typeface="DFKai-SB" pitchFamily="65" charset="-120"/>
              <a:ea typeface="DFKai-SB" pitchFamily="65" charset="-12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zh-TW" altLang="en-US" sz="3400" dirty="0" smtClean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林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後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5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15</a:t>
            </a:r>
            <a:r>
              <a:rPr lang="zh-TW" altLang="en-US" sz="3300" dirty="0">
                <a:latin typeface="DFKai-SB" pitchFamily="65" charset="-120"/>
                <a:ea typeface="DFKai-SB" pitchFamily="65" charset="-120"/>
              </a:rPr>
              <a:t>：「他替眾人死，是叫那些活著的人，不再為自己活，乃</a:t>
            </a:r>
            <a:r>
              <a:rPr lang="zh-TW" altLang="en-US" sz="3300" dirty="0" smtClean="0">
                <a:latin typeface="DFKai-SB" pitchFamily="65" charset="-120"/>
                <a:ea typeface="DFKai-SB" pitchFamily="65" charset="-120"/>
              </a:rPr>
              <a:t>為</a:t>
            </a:r>
            <a:r>
              <a:rPr lang="en-US" altLang="zh-TW" sz="3300" dirty="0" smtClean="0">
                <a:latin typeface="DFKai-SB" pitchFamily="65" charset="-120"/>
                <a:ea typeface="DFKai-SB" pitchFamily="65" charset="-120"/>
              </a:rPr>
              <a:t>(</a:t>
            </a:r>
            <a:r>
              <a:rPr lang="en-US" altLang="zh-TW" sz="3300" dirty="0">
                <a:latin typeface="DFKai-SB" pitchFamily="65" charset="-120"/>
                <a:ea typeface="DFKai-SB" pitchFamily="65" charset="-120"/>
              </a:rPr>
              <a:t>for</a:t>
            </a:r>
            <a:r>
              <a:rPr lang="en-US" altLang="zh-TW" sz="3300" dirty="0" smtClean="0">
                <a:latin typeface="DFKai-SB" pitchFamily="65" charset="-120"/>
                <a:ea typeface="DFKai-SB" pitchFamily="65" charset="-120"/>
              </a:rPr>
              <a:t>)</a:t>
            </a:r>
            <a:r>
              <a:rPr lang="zh-TW" altLang="en-US" sz="3300" dirty="0" smtClean="0">
                <a:latin typeface="DFKai-SB" pitchFamily="65" charset="-120"/>
                <a:ea typeface="DFKai-SB" pitchFamily="65" charset="-120"/>
              </a:rPr>
              <a:t>替</a:t>
            </a:r>
            <a:r>
              <a:rPr lang="zh-TW" altLang="en-US" sz="3300" dirty="0">
                <a:latin typeface="DFKai-SB" pitchFamily="65" charset="-120"/>
                <a:ea typeface="DFKai-SB" pitchFamily="65" charset="-120"/>
              </a:rPr>
              <a:t>他們死而復活的主活</a:t>
            </a:r>
            <a:r>
              <a:rPr lang="zh-TW" altLang="en-US" sz="3300" dirty="0" smtClean="0">
                <a:latin typeface="DFKai-SB" pitchFamily="65" charset="-120"/>
                <a:ea typeface="DFKai-SB" pitchFamily="65" charset="-120"/>
              </a:rPr>
              <a:t>。」</a:t>
            </a:r>
            <a:endParaRPr lang="en-US" altLang="zh-TW" sz="34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4640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95536" y="332656"/>
            <a:ext cx="8424936" cy="4103687"/>
          </a:xfrm>
          <a:prstGeom prst="rect">
            <a:avLst/>
          </a:prstGeom>
        </p:spPr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r>
              <a:rPr lang="zh-TW" altLang="en-US" sz="3300" dirty="0">
                <a:latin typeface="DFKai-SB" pitchFamily="65" charset="-120"/>
                <a:ea typeface="DFKai-SB" pitchFamily="65" charset="-120"/>
              </a:rPr>
              <a:t>加</a:t>
            </a:r>
            <a:r>
              <a:rPr lang="en-US" altLang="zh-TW" sz="3300" dirty="0">
                <a:latin typeface="DFKai-SB" pitchFamily="65" charset="-120"/>
                <a:ea typeface="DFKai-SB" pitchFamily="65" charset="-120"/>
              </a:rPr>
              <a:t>2</a:t>
            </a:r>
            <a:r>
              <a:rPr lang="zh-TW" altLang="en-US" sz="3300" dirty="0"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300" dirty="0" smtClean="0">
                <a:latin typeface="DFKai-SB" pitchFamily="65" charset="-120"/>
                <a:ea typeface="DFKai-SB" pitchFamily="65" charset="-120"/>
              </a:rPr>
              <a:t>20</a:t>
            </a:r>
            <a:r>
              <a:rPr lang="zh-TW" altLang="en-US" sz="3300" dirty="0">
                <a:latin typeface="DFKai-SB" pitchFamily="65" charset="-120"/>
                <a:ea typeface="DFKai-SB" pitchFamily="65" charset="-120"/>
              </a:rPr>
              <a:t>：「我已經與基督同釘十字架，現在活著的不再是我，乃是基督在我裡面活著；並且我如今在肉身活著，是因信　神的兒子而活；他是愛我，為我捨己</a:t>
            </a:r>
            <a:r>
              <a:rPr lang="zh-TW" altLang="en-US" sz="3300" dirty="0" smtClean="0">
                <a:latin typeface="DFKai-SB" pitchFamily="65" charset="-120"/>
                <a:ea typeface="DFKai-SB" pitchFamily="65" charset="-120"/>
              </a:rPr>
              <a:t>。」因</a:t>
            </a:r>
            <a:r>
              <a:rPr lang="zh-TW" altLang="en-US" sz="3300" dirty="0">
                <a:latin typeface="DFKai-SB" pitchFamily="65" charset="-120"/>
                <a:ea typeface="DFKai-SB" pitchFamily="65" charset="-120"/>
              </a:rPr>
              <a:t>此，信徒的對生死的基本態度應該是：「我們為主而活，只要凡事放膽，無論是生是死，總叫基督在我身上照常顯大。因我活著就是基督，我死了就有益處。」</a:t>
            </a:r>
            <a:r>
              <a:rPr lang="en-US" altLang="zh-TW" sz="3300" dirty="0"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腓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1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20-21</a:t>
            </a:r>
            <a:r>
              <a:rPr lang="en-US" altLang="zh-TW" sz="3300" dirty="0">
                <a:latin typeface="DFKai-SB" pitchFamily="65" charset="-120"/>
                <a:ea typeface="DFKai-SB" pitchFamily="65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86636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95536" y="476672"/>
            <a:ext cx="8424936" cy="4103687"/>
          </a:xfrm>
          <a:prstGeom prst="rect">
            <a:avLst/>
          </a:prstGeom>
        </p:spPr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中國人將「死亡」視為一個禁忌的話題，年長的人會躲避這題目，患病者拒絕這話題。正被監禁並且面對死亡的保羅，在寫給腓立比信徒的書中，並沒有逃避生命即將面臨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死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亡的議題。其實，我們每個人都要面對人將來要死亡的現實。如何從永生的角度，來渡過今生的歲月？</a:t>
            </a:r>
          </a:p>
        </p:txBody>
      </p:sp>
    </p:spTree>
    <p:extLst>
      <p:ext uri="{BB962C8B-B14F-4D97-AF65-F5344CB8AC3E}">
        <p14:creationId xmlns:p14="http://schemas.microsoft.com/office/powerpoint/2010/main" val="152373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44824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TW" sz="54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II</a:t>
            </a:r>
            <a:r>
              <a:rPr lang="zh-TW" altLang="en-US" sz="54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、本文</a:t>
            </a:r>
            <a:endParaRPr lang="en-CA" sz="54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00597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2630"/>
            <a:ext cx="8579296" cy="634082"/>
          </a:xfrm>
        </p:spPr>
        <p:txBody>
          <a:bodyPr>
            <a:noAutofit/>
          </a:bodyPr>
          <a:lstStyle/>
          <a:p>
            <a:pPr marL="57150" lvl="0" indent="0">
              <a:buNone/>
            </a:pPr>
            <a:r>
              <a:rPr lang="en-US" altLang="zh-TW" sz="3200" dirty="0" smtClean="0"/>
              <a:t>A</a:t>
            </a:r>
            <a:r>
              <a:rPr lang="zh-TW" altLang="en-US" sz="3200" dirty="0" smtClean="0"/>
              <a:t>、保</a:t>
            </a:r>
            <a:r>
              <a:rPr lang="zh-TW" altLang="en-US" sz="3200" dirty="0"/>
              <a:t>羅表達他的感謝  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80729"/>
            <a:ext cx="8424936" cy="4176463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TW" altLang="en-US" sz="3400" dirty="0">
                <a:solidFill>
                  <a:srgbClr val="0070C0"/>
                </a:solidFill>
              </a:rPr>
              <a:t>腓</a:t>
            </a:r>
            <a:r>
              <a:rPr lang="en-US" altLang="zh-TW" sz="3400" dirty="0">
                <a:solidFill>
                  <a:srgbClr val="0070C0"/>
                </a:solidFill>
              </a:rPr>
              <a:t>1</a:t>
            </a:r>
            <a:r>
              <a:rPr lang="zh-TW" altLang="en-US" sz="3400" dirty="0" smtClean="0">
                <a:solidFill>
                  <a:srgbClr val="0070C0"/>
                </a:solidFill>
              </a:rPr>
              <a:t>：</a:t>
            </a:r>
            <a:r>
              <a:rPr lang="en-US" altLang="zh-TW" sz="3400" dirty="0" smtClean="0">
                <a:solidFill>
                  <a:srgbClr val="0070C0"/>
                </a:solidFill>
              </a:rPr>
              <a:t>1</a:t>
            </a:r>
            <a:r>
              <a:rPr lang="en-US" altLang="zh-CN" sz="3400" dirty="0" smtClean="0">
                <a:solidFill>
                  <a:srgbClr val="0070C0"/>
                </a:solidFill>
              </a:rPr>
              <a:t>9</a:t>
            </a:r>
            <a:r>
              <a:rPr lang="zh-CN" altLang="en-US" sz="3400" dirty="0"/>
              <a:t>：</a:t>
            </a:r>
            <a:r>
              <a:rPr lang="zh-TW" altLang="en-US" sz="3400" dirty="0"/>
              <a:t>「因為我知道，這事藉著你們的祈禱和耶穌基督之靈的幫助，終必叫我得救。」 </a:t>
            </a:r>
            <a:endParaRPr lang="en-CA" sz="3400" dirty="0"/>
          </a:p>
        </p:txBody>
      </p:sp>
    </p:spTree>
    <p:extLst>
      <p:ext uri="{BB962C8B-B14F-4D97-AF65-F5344CB8AC3E}">
        <p14:creationId xmlns:p14="http://schemas.microsoft.com/office/powerpoint/2010/main" val="199816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95536" y="332656"/>
            <a:ext cx="8424936" cy="4103687"/>
          </a:xfrm>
          <a:prstGeom prst="rect">
            <a:avLst/>
          </a:prstGeom>
        </p:spPr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r>
              <a:rPr lang="en-US" altLang="zh-TW" sz="3400" b="1" dirty="0" smtClean="0">
                <a:latin typeface="DFKai-SB" pitchFamily="65" charset="-120"/>
                <a:ea typeface="DFKai-SB" pitchFamily="65" charset="-120"/>
              </a:rPr>
              <a:t>1</a:t>
            </a:r>
            <a:r>
              <a:rPr lang="zh-TW" altLang="en-US" sz="3400" b="1" dirty="0" smtClean="0">
                <a:latin typeface="DFKai-SB" pitchFamily="65" charset="-120"/>
                <a:ea typeface="DFKai-SB" pitchFamily="65" charset="-120"/>
              </a:rPr>
              <a:t>、保</a:t>
            </a:r>
            <a:r>
              <a:rPr lang="zh-TW" altLang="en-US" sz="3400" b="1" dirty="0">
                <a:latin typeface="DFKai-SB" pitchFamily="65" charset="-120"/>
                <a:ea typeface="DFKai-SB" pitchFamily="65" charset="-120"/>
              </a:rPr>
              <a:t>羅得救力量來源</a:t>
            </a:r>
            <a:endParaRPr lang="en-US" altLang="zh-TW" sz="3400" b="1" dirty="0">
              <a:latin typeface="DFKai-SB" pitchFamily="65" charset="-120"/>
              <a:ea typeface="DFKai-SB" pitchFamily="65" charset="-12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「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耶穌基督的靈」：和「神的靈」、「聖靈」應該是同一個靈，這可以由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羅 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8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9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：「如果</a:t>
            </a:r>
            <a:r>
              <a:rPr lang="zh-TW" altLang="en-US" sz="3400" b="1" dirty="0">
                <a:latin typeface="DFKai-SB" pitchFamily="65" charset="-120"/>
                <a:ea typeface="DFKai-SB" pitchFamily="65" charset="-120"/>
              </a:rPr>
              <a:t>神的靈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住在你們心裡，你們就不屬肉體，乃屬</a:t>
            </a:r>
            <a:r>
              <a:rPr lang="zh-TW" altLang="en-US" sz="3400" b="1" dirty="0">
                <a:latin typeface="DFKai-SB" pitchFamily="65" charset="-120"/>
                <a:ea typeface="DFKai-SB" pitchFamily="65" charset="-120"/>
              </a:rPr>
              <a:t>聖靈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了。人若沒有</a:t>
            </a:r>
            <a:r>
              <a:rPr lang="zh-TW" altLang="en-US" sz="3400" b="1" dirty="0">
                <a:latin typeface="DFKai-SB" pitchFamily="65" charset="-120"/>
                <a:ea typeface="DFKai-SB" pitchFamily="65" charset="-120"/>
              </a:rPr>
              <a:t>基督的靈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，就不是屬基督的。」</a:t>
            </a:r>
          </a:p>
        </p:txBody>
      </p:sp>
    </p:spTree>
    <p:extLst>
      <p:ext uri="{BB962C8B-B14F-4D97-AF65-F5344CB8AC3E}">
        <p14:creationId xmlns:p14="http://schemas.microsoft.com/office/powerpoint/2010/main" val="2248073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95536" y="332656"/>
            <a:ext cx="8424936" cy="4248472"/>
          </a:xfrm>
          <a:prstGeom prst="rect">
            <a:avLst/>
          </a:prstGeom>
        </p:spPr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r>
              <a:rPr lang="en-US" altLang="zh-TW" sz="3400" b="1" dirty="0" smtClean="0">
                <a:latin typeface="DFKai-SB" pitchFamily="65" charset="-120"/>
                <a:ea typeface="DFKai-SB" pitchFamily="65" charset="-120"/>
              </a:rPr>
              <a:t>2</a:t>
            </a:r>
            <a:r>
              <a:rPr lang="zh-TW" altLang="en-US" sz="3400" b="1" dirty="0" smtClean="0">
                <a:latin typeface="DFKai-SB" pitchFamily="65" charset="-120"/>
                <a:ea typeface="DFKai-SB" pitchFamily="65" charset="-120"/>
              </a:rPr>
              <a:t>、保</a:t>
            </a:r>
            <a:r>
              <a:rPr lang="zh-TW" altLang="en-US" sz="3400" b="1" dirty="0">
                <a:latin typeface="DFKai-SB" pitchFamily="65" charset="-120"/>
                <a:ea typeface="DFKai-SB" pitchFamily="65" charset="-120"/>
              </a:rPr>
              <a:t>羅確信他能得</a:t>
            </a:r>
            <a:r>
              <a:rPr lang="zh-TW" altLang="en-US" sz="3400" b="1" dirty="0" smtClean="0">
                <a:latin typeface="DFKai-SB" pitchFamily="65" charset="-120"/>
                <a:ea typeface="DFKai-SB" pitchFamily="65" charset="-120"/>
              </a:rPr>
              <a:t>救</a:t>
            </a:r>
            <a:endParaRPr lang="en-US" altLang="zh-TW" sz="3400" b="1" dirty="0" smtClean="0">
              <a:latin typeface="DFKai-SB" pitchFamily="65" charset="-120"/>
              <a:ea typeface="DFKai-SB" pitchFamily="65" charset="-12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林前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1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8 -10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：「弟兄們，我們不要你們不曉得，我們從前在亞細亞遭遇苦難，被壓太重，力不能勝，甚至連活命的指望都絕了；自己心裡也斷定是必死的，叫我們不靠自己，只靠叫死人復活的神。</a:t>
            </a:r>
            <a:r>
              <a:rPr lang="zh-TW" altLang="en-US" sz="3400" b="1" dirty="0">
                <a:latin typeface="DFKai-SB" pitchFamily="65" charset="-120"/>
                <a:ea typeface="DFKai-SB" pitchFamily="65" charset="-120"/>
              </a:rPr>
              <a:t>他曾救我們脫離那極大的死亡，現在仍要救我們，並且我們指望他將來還要救我</a:t>
            </a:r>
            <a:r>
              <a:rPr lang="zh-TW" altLang="en-US" sz="3400" b="1">
                <a:latin typeface="DFKai-SB" pitchFamily="65" charset="-120"/>
                <a:ea typeface="DFKai-SB" pitchFamily="65" charset="-120"/>
              </a:rPr>
              <a:t>們</a:t>
            </a:r>
            <a:r>
              <a:rPr lang="zh-TW" altLang="en-US" sz="3400" smtClean="0">
                <a:latin typeface="DFKai-SB" pitchFamily="65" charset="-120"/>
                <a:ea typeface="DFKai-SB" pitchFamily="65" charset="-120"/>
              </a:rPr>
              <a:t>。」肉體生命得以存活。</a:t>
            </a:r>
            <a:endParaRPr lang="zh-TW" altLang="en-US" sz="34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66379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95536" y="332656"/>
            <a:ext cx="8424936" cy="4248472"/>
          </a:xfrm>
          <a:prstGeom prst="rect">
            <a:avLst/>
          </a:prstGeom>
        </p:spPr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「得救」：可能指「獲得釋放」，有上下文的根據，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腓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1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25-26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：「我既然這樣深信，就知道仍要住在世間，且與你們眾人同住，使你們在所信的道上又長進又喜樂，叫你們在基督耶穌裡的歡樂，因我再到你們那裡去，就越發加增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。」</a:t>
            </a:r>
            <a:r>
              <a:rPr lang="zh-TW" altLang="en-US" sz="3400" dirty="0" smtClean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腓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2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24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「所以，我一看出我的事要怎樣了結，就盼望立刻打發他去；但我靠著主自信我也必快去。」</a:t>
            </a:r>
          </a:p>
        </p:txBody>
      </p:sp>
    </p:spTree>
    <p:extLst>
      <p:ext uri="{BB962C8B-B14F-4D97-AF65-F5344CB8AC3E}">
        <p14:creationId xmlns:p14="http://schemas.microsoft.com/office/powerpoint/2010/main" val="1174577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95536" y="332656"/>
            <a:ext cx="8424936" cy="4248472"/>
          </a:xfrm>
          <a:prstGeom prst="rect">
            <a:avLst/>
          </a:prstGeom>
        </p:spPr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「得救」在聖經上有許多不同用法，例如：得釋放，得醫冶，肉體生命得以存活</a:t>
            </a: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溺水時，被救起來</a:t>
            </a: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)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，靈魂得永生，意思由上下文情形來決定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。</a:t>
            </a:r>
            <a:r>
              <a:rPr lang="zh-TW" altLang="en-US" sz="3400" dirty="0" smtClean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腓</a:t>
            </a:r>
            <a:r>
              <a:rPr lang="en-US" altLang="zh-TW" sz="3400" dirty="0" smtClean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1</a:t>
            </a:r>
            <a:r>
              <a:rPr lang="zh-TW" altLang="en-US" sz="3400" dirty="0" smtClean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400" dirty="0" smtClean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19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「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終必叫我得救」並非指他的靈魂得救，乃是指從他當時的遭遇中被拯救出來。</a:t>
            </a:r>
          </a:p>
        </p:txBody>
      </p:sp>
    </p:spTree>
    <p:extLst>
      <p:ext uri="{BB962C8B-B14F-4D97-AF65-F5344CB8AC3E}">
        <p14:creationId xmlns:p14="http://schemas.microsoft.com/office/powerpoint/2010/main" val="1064239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orship_2014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297</TotalTime>
  <Words>1982</Words>
  <Application>Microsoft Office PowerPoint</Application>
  <PresentationFormat>On-screen Show (4:3)</PresentationFormat>
  <Paragraphs>40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 Unicode MS</vt:lpstr>
      <vt:lpstr>DFKai-SB</vt:lpstr>
      <vt:lpstr>Microsoft JhengHei</vt:lpstr>
      <vt:lpstr>黑体</vt:lpstr>
      <vt:lpstr>Arial</vt:lpstr>
      <vt:lpstr>Kartika</vt:lpstr>
      <vt:lpstr>worship_2014</vt:lpstr>
      <vt:lpstr>經文：腓1：19-26 金句：腓1：21 </vt:lpstr>
      <vt:lpstr>I、引言</vt:lpstr>
      <vt:lpstr>PowerPoint Presentation</vt:lpstr>
      <vt:lpstr>II、本文</vt:lpstr>
      <vt:lpstr>A、保羅表達他的感謝  </vt:lpstr>
      <vt:lpstr>PowerPoint Presentation</vt:lpstr>
      <vt:lpstr>PowerPoint Presentation</vt:lpstr>
      <vt:lpstr>PowerPoint Presentation</vt:lpstr>
      <vt:lpstr>PowerPoint Presentation</vt:lpstr>
      <vt:lpstr>B、保羅對生死的觀念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C、保羅在生死兩難之間的抉擇 </vt:lpstr>
      <vt:lpstr>D、保羅對福音事工的負擔和展望  </vt:lpstr>
      <vt:lpstr>PowerPoint Presentation</vt:lpstr>
      <vt:lpstr>III、 結論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神給我們第二次機會   (從此不要再犯罪了)                    經文：約 8：1-11 金句：約8：11 回應詩歌：生命聖詩187</dc:title>
  <dc:creator>User</dc:creator>
  <cp:lastModifiedBy>CLAIRE</cp:lastModifiedBy>
  <cp:revision>80</cp:revision>
  <dcterms:created xsi:type="dcterms:W3CDTF">2014-07-02T01:25:32Z</dcterms:created>
  <dcterms:modified xsi:type="dcterms:W3CDTF">2017-02-02T15:19:06Z</dcterms:modified>
</cp:coreProperties>
</file>