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2" r:id="rId4"/>
    <p:sldId id="265" r:id="rId5"/>
    <p:sldId id="278" r:id="rId6"/>
    <p:sldId id="257" r:id="rId7"/>
    <p:sldId id="261" r:id="rId8"/>
    <p:sldId id="280" r:id="rId9"/>
    <p:sldId id="275" r:id="rId10"/>
    <p:sldId id="273" r:id="rId11"/>
    <p:sldId id="274" r:id="rId12"/>
    <p:sldId id="266" r:id="rId13"/>
    <p:sldId id="276" r:id="rId14"/>
    <p:sldId id="263" r:id="rId15"/>
    <p:sldId id="259" r:id="rId16"/>
    <p:sldId id="260" r:id="rId17"/>
    <p:sldId id="268" r:id="rId18"/>
    <p:sldId id="27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94660"/>
  </p:normalViewPr>
  <p:slideViewPr>
    <p:cSldViewPr snapToGrid="0">
      <p:cViewPr varScale="1">
        <p:scale>
          <a:sx n="114" d="100"/>
          <a:sy n="114" d="100"/>
        </p:scale>
        <p:origin x="360"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1BA53-09A5-41EE-8860-9FC19AEEC6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CE22D653-6FAF-41E0-8638-97423C9078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9C40B304-2913-46CA-81D1-27451494F79E}"/>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5" name="Footer Placeholder 4">
            <a:extLst>
              <a:ext uri="{FF2B5EF4-FFF2-40B4-BE49-F238E27FC236}">
                <a16:creationId xmlns:a16="http://schemas.microsoft.com/office/drawing/2014/main" id="{ED7F4022-045A-4E71-B5D0-4AA21449969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6A8D7D3-3921-405C-9027-391105BFD40B}"/>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1526425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E2F49-039E-487E-8AB8-A7056AE1CFB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EFD199A-A246-42AA-B65A-A135B8E9873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95C86BC-B04B-4BEE-BF54-ADA57B749785}"/>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5" name="Footer Placeholder 4">
            <a:extLst>
              <a:ext uri="{FF2B5EF4-FFF2-40B4-BE49-F238E27FC236}">
                <a16:creationId xmlns:a16="http://schemas.microsoft.com/office/drawing/2014/main" id="{C1138A61-58AE-4A42-AC88-B6540670802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B223860-8AE3-4B8E-8447-0C50951E74B6}"/>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4063971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828707-BED2-4686-B240-D350462A4AD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E11A6D1-8E0F-46D4-9817-D0ADB24857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F3C34CF-142D-49D1-B88B-406E6CB63671}"/>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5" name="Footer Placeholder 4">
            <a:extLst>
              <a:ext uri="{FF2B5EF4-FFF2-40B4-BE49-F238E27FC236}">
                <a16:creationId xmlns:a16="http://schemas.microsoft.com/office/drawing/2014/main" id="{F44B6FAA-7E23-4997-94BC-B7BC9077F16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7A1BF0-5A0C-4AD4-B5CA-638018D16C72}"/>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3039315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1F2B5-776B-41CC-A011-73403462A28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AB6402D-90AB-436E-96FD-F7C3B574A9C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8B628C6-08D0-453B-BE5A-7555C99A3681}"/>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5" name="Footer Placeholder 4">
            <a:extLst>
              <a:ext uri="{FF2B5EF4-FFF2-40B4-BE49-F238E27FC236}">
                <a16:creationId xmlns:a16="http://schemas.microsoft.com/office/drawing/2014/main" id="{58A21CA2-D103-4B44-9D36-C92DC1E5176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8C92D41-CD8E-4D48-8A90-1F12576148CD}"/>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202796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9A79E-A8DD-4346-9D9E-C8898864B5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19C500B-19CE-4003-8F67-1CBC445991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72F4B4C-B4CE-42E7-9391-52DA3DBBD3B8}"/>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5" name="Footer Placeholder 4">
            <a:extLst>
              <a:ext uri="{FF2B5EF4-FFF2-40B4-BE49-F238E27FC236}">
                <a16:creationId xmlns:a16="http://schemas.microsoft.com/office/drawing/2014/main" id="{0B3869CD-6E4E-48A4-B2DB-696C07E569D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F7A83FD-3952-4464-966C-7C5E4B26DCED}"/>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2186448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5CE6F-E324-4F82-A707-5E66E412F54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90DDD321-0173-4DB2-ACB1-FD83887E3E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74F156E-E5E0-4011-ADFF-042D11E1A8A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AC0BD1-5FE8-4108-86FF-7D2DACBC98F0}"/>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6" name="Footer Placeholder 5">
            <a:extLst>
              <a:ext uri="{FF2B5EF4-FFF2-40B4-BE49-F238E27FC236}">
                <a16:creationId xmlns:a16="http://schemas.microsoft.com/office/drawing/2014/main" id="{44F327D6-62D0-40CF-B899-5D97610B729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0BBB3FA-D5CD-4275-B753-BD2E5238C70F}"/>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1841096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A46EC-6757-475D-9C5F-A4D9DA814A6D}"/>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4DAE424-6AB8-47D0-B48F-0036F63CCE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60679F4-6EBB-42BE-933A-EAE61016ECA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29A2FC77-85E7-49B4-9E0E-AD5624C3AC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5504D12-28EA-48B8-9105-1B84F56B020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071E6674-2B6E-44DC-8E07-A88E251296CB}"/>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8" name="Footer Placeholder 7">
            <a:extLst>
              <a:ext uri="{FF2B5EF4-FFF2-40B4-BE49-F238E27FC236}">
                <a16:creationId xmlns:a16="http://schemas.microsoft.com/office/drawing/2014/main" id="{C0FA5C15-3874-41F0-AD32-7E202BBC9ABF}"/>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7B056D68-CC05-431C-8E2F-FF33C47574EC}"/>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99667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BDD7D-8B08-4DD8-85F9-8387F998BD3B}"/>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F132B9EB-17DD-4801-AB4B-CA5742485199}"/>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4" name="Footer Placeholder 3">
            <a:extLst>
              <a:ext uri="{FF2B5EF4-FFF2-40B4-BE49-F238E27FC236}">
                <a16:creationId xmlns:a16="http://schemas.microsoft.com/office/drawing/2014/main" id="{4E5720C9-40D3-4AE4-B132-59E23ED879F6}"/>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A744D1D0-E1B3-45B7-A00C-FACEBBA7E01A}"/>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3334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6982D8-2EF3-40C0-AE97-522E3122AFA3}"/>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3" name="Footer Placeholder 2">
            <a:extLst>
              <a:ext uri="{FF2B5EF4-FFF2-40B4-BE49-F238E27FC236}">
                <a16:creationId xmlns:a16="http://schemas.microsoft.com/office/drawing/2014/main" id="{CDC48B9E-613D-4698-B606-D39044DCD91F}"/>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D59371E-D862-4433-80BA-F0B8909347B9}"/>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4113927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20978-F3EC-4A6A-8BED-602A0E948F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30622BA-366A-46EF-91D5-DCF1B126E4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78689472-B600-45C2-AC8E-3688E1190E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E5A0EF4-CDF0-408E-8C7C-4AB37AC5F66E}"/>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6" name="Footer Placeholder 5">
            <a:extLst>
              <a:ext uri="{FF2B5EF4-FFF2-40B4-BE49-F238E27FC236}">
                <a16:creationId xmlns:a16="http://schemas.microsoft.com/office/drawing/2014/main" id="{A1E94B64-A2CB-4802-9A51-78B5188D202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02C5E1F-0EEB-4FEA-84DC-E03A09ADA51D}"/>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8170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69B46-C527-4CDE-BCB0-2266AE1798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899AEF5-C9C2-49EF-9CF7-BF01812C3F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8B779096-73E2-4413-80F9-8554F3A196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7429AF-13E3-4467-BE41-F39A35A91EDB}"/>
              </a:ext>
            </a:extLst>
          </p:cNvPr>
          <p:cNvSpPr>
            <a:spLocks noGrp="1"/>
          </p:cNvSpPr>
          <p:nvPr>
            <p:ph type="dt" sz="half" idx="10"/>
          </p:nvPr>
        </p:nvSpPr>
        <p:spPr/>
        <p:txBody>
          <a:bodyPr/>
          <a:lstStyle/>
          <a:p>
            <a:fld id="{46A94306-7E2E-4BF7-AC50-9B6078BF6081}" type="datetimeFigureOut">
              <a:rPr lang="en-CA" smtClean="0"/>
              <a:t>2018-08-08</a:t>
            </a:fld>
            <a:endParaRPr lang="en-CA"/>
          </a:p>
        </p:txBody>
      </p:sp>
      <p:sp>
        <p:nvSpPr>
          <p:cNvPr id="6" name="Footer Placeholder 5">
            <a:extLst>
              <a:ext uri="{FF2B5EF4-FFF2-40B4-BE49-F238E27FC236}">
                <a16:creationId xmlns:a16="http://schemas.microsoft.com/office/drawing/2014/main" id="{FDD12922-B093-4D00-89A1-2F80186C49F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66402B-C0BC-45F9-AB61-C9E16F37080F}"/>
              </a:ext>
            </a:extLst>
          </p:cNvPr>
          <p:cNvSpPr>
            <a:spLocks noGrp="1"/>
          </p:cNvSpPr>
          <p:nvPr>
            <p:ph type="sldNum" sz="quarter" idx="12"/>
          </p:nvPr>
        </p:nvSpPr>
        <p:spPr/>
        <p:txBody>
          <a:bodyPr/>
          <a:lstStyle/>
          <a:p>
            <a:fld id="{5705A1E7-572E-4700-8CAF-1449717E9924}" type="slidenum">
              <a:rPr lang="en-CA" smtClean="0"/>
              <a:t>‹#›</a:t>
            </a:fld>
            <a:endParaRPr lang="en-CA"/>
          </a:p>
        </p:txBody>
      </p:sp>
    </p:spTree>
    <p:extLst>
      <p:ext uri="{BB962C8B-B14F-4D97-AF65-F5344CB8AC3E}">
        <p14:creationId xmlns:p14="http://schemas.microsoft.com/office/powerpoint/2010/main" val="296368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24345A-7083-4DC4-B1E8-3C1AD7DF61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875BAD0-F4F0-4639-9F0C-2322DFDBA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DADA8CB-35A5-4D55-969C-3F938F8A83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94306-7E2E-4BF7-AC50-9B6078BF6081}" type="datetimeFigureOut">
              <a:rPr lang="en-CA" smtClean="0"/>
              <a:t>2018-08-08</a:t>
            </a:fld>
            <a:endParaRPr lang="en-CA"/>
          </a:p>
        </p:txBody>
      </p:sp>
      <p:sp>
        <p:nvSpPr>
          <p:cNvPr id="5" name="Footer Placeholder 4">
            <a:extLst>
              <a:ext uri="{FF2B5EF4-FFF2-40B4-BE49-F238E27FC236}">
                <a16:creationId xmlns:a16="http://schemas.microsoft.com/office/drawing/2014/main" id="{5F9B0C84-B1D3-4186-81FA-349574E887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1526ED28-29C0-41FB-AB3F-85BD3A6F69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05A1E7-572E-4700-8CAF-1449717E9924}" type="slidenum">
              <a:rPr lang="en-CA" smtClean="0"/>
              <a:t>‹#›</a:t>
            </a:fld>
            <a:endParaRPr lang="en-CA"/>
          </a:p>
        </p:txBody>
      </p:sp>
    </p:spTree>
    <p:extLst>
      <p:ext uri="{BB962C8B-B14F-4D97-AF65-F5344CB8AC3E}">
        <p14:creationId xmlns:p14="http://schemas.microsoft.com/office/powerpoint/2010/main" val="1875390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stopthereligiousright.org/biblebelt.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A3C62-61BF-4ECE-8876-56CDC363F865}"/>
              </a:ext>
            </a:extLst>
          </p:cNvPr>
          <p:cNvSpPr>
            <a:spLocks noGrp="1"/>
          </p:cNvSpPr>
          <p:nvPr>
            <p:ph type="ctrTitle"/>
          </p:nvPr>
        </p:nvSpPr>
        <p:spPr/>
        <p:txBody>
          <a:bodyPr/>
          <a:lstStyle/>
          <a:p>
            <a:r>
              <a:rPr lang="zh-TW" altLang="en-US" dirty="0">
                <a:latin typeface="KaiTi" panose="02010609060101010101" pitchFamily="49" charset="-122"/>
                <a:ea typeface="KaiTi" panose="02010609060101010101" pitchFamily="49" charset="-122"/>
              </a:rPr>
              <a:t>前車之鑑</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宗教的敗壞</a:t>
            </a:r>
            <a:endParaRPr lang="en-CA" dirty="0">
              <a:latin typeface="KaiTi" panose="02010609060101010101" pitchFamily="49" charset="-122"/>
              <a:ea typeface="KaiTi" panose="02010609060101010101" pitchFamily="49" charset="-122"/>
            </a:endParaRPr>
          </a:p>
        </p:txBody>
      </p:sp>
      <p:sp>
        <p:nvSpPr>
          <p:cNvPr id="3" name="Subtitle 2">
            <a:extLst>
              <a:ext uri="{FF2B5EF4-FFF2-40B4-BE49-F238E27FC236}">
                <a16:creationId xmlns:a16="http://schemas.microsoft.com/office/drawing/2014/main" id="{5B04E36C-912C-4CA5-8FCD-4796E5E5BDAB}"/>
              </a:ext>
            </a:extLst>
          </p:cNvPr>
          <p:cNvSpPr>
            <a:spLocks noGrp="1"/>
          </p:cNvSpPr>
          <p:nvPr>
            <p:ph type="subTitle" idx="1"/>
          </p:nvPr>
        </p:nvSpPr>
        <p:spPr/>
        <p:txBody>
          <a:bodyPr/>
          <a:lstStyle/>
          <a:p>
            <a:r>
              <a:rPr lang="en-CA" dirty="0"/>
              <a:t>8:1-9:17</a:t>
            </a:r>
          </a:p>
        </p:txBody>
      </p:sp>
    </p:spTree>
    <p:extLst>
      <p:ext uri="{BB962C8B-B14F-4D97-AF65-F5344CB8AC3E}">
        <p14:creationId xmlns:p14="http://schemas.microsoft.com/office/powerpoint/2010/main" val="139438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857250" indent="-857250">
              <a:buFont typeface="+mj-lt"/>
              <a:buAutoNum type="romanUcPeriod" startAt="2"/>
            </a:pPr>
            <a:r>
              <a:rPr lang="zh-TW" altLang="en-US" dirty="0">
                <a:latin typeface="KaiTi" panose="02010609060101010101" pitchFamily="49" charset="-122"/>
                <a:ea typeface="KaiTi" panose="02010609060101010101" pitchFamily="49" charset="-122"/>
              </a:rPr>
              <a:t>得罪神的宗教活動</a:t>
            </a: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838200" y="1825624"/>
            <a:ext cx="10515600" cy="5032376"/>
          </a:xfrm>
        </p:spPr>
        <p:txBody>
          <a:bodyPr>
            <a:normAutofit lnSpcReduction="10000"/>
          </a:bodyPr>
          <a:lstStyle/>
          <a:p>
            <a:r>
              <a:rPr lang="zh-TW" altLang="en-US" dirty="0">
                <a:latin typeface="KaiTi" panose="02010609060101010101" pitchFamily="49" charset="-122"/>
                <a:ea typeface="KaiTi" panose="02010609060101010101" pitchFamily="49" charset="-122"/>
              </a:rPr>
              <a:t>崇拜本是人類與眾不同的天性</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何曾看過貓狗</a:t>
            </a:r>
            <a:r>
              <a:rPr lang="en-CA" altLang="zh-TW"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所以</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重要的不是你有沒有崇拜</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而是</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你崇拜的對象是誰</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拜錯了</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你的崇拜可能招來災禍</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請神容易送神難</a:t>
            </a:r>
            <a:r>
              <a:rPr lang="en-CA" altLang="zh-TW"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這</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牛犢</a:t>
            </a:r>
            <a:r>
              <a:rPr lang="zh-TW" altLang="en-US" dirty="0">
                <a:latin typeface="KaiTi" panose="02010609060101010101" pitchFamily="49" charset="-122"/>
                <a:ea typeface="KaiTi" panose="02010609060101010101" pitchFamily="49" charset="-122"/>
              </a:rPr>
              <a:t>出於以色列、</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是匠人所造的</a:t>
            </a:r>
            <a:r>
              <a:rPr lang="zh-TW" altLang="en-US" dirty="0">
                <a:latin typeface="KaiTi" panose="02010609060101010101" pitchFamily="49" charset="-122"/>
                <a:ea typeface="KaiTi" panose="02010609060101010101" pitchFamily="49" charset="-122"/>
              </a:rPr>
              <a:t>、並不是神．</a:t>
            </a:r>
            <a:r>
              <a:rPr lang="zh-TW" altLang="en-US" u="sng" dirty="0">
                <a:latin typeface="KaiTi" panose="02010609060101010101" pitchFamily="49" charset="-122"/>
                <a:ea typeface="KaiTi" panose="02010609060101010101" pitchFamily="49" charset="-122"/>
              </a:rPr>
              <a:t>撒瑪利亞</a:t>
            </a:r>
            <a:r>
              <a:rPr lang="zh-TW" altLang="en-US" dirty="0">
                <a:latin typeface="KaiTi" panose="02010609060101010101" pitchFamily="49" charset="-122"/>
                <a:ea typeface="KaiTi" panose="02010609060101010101" pitchFamily="49" charset="-122"/>
              </a:rPr>
              <a:t>的牛犢、必被打碎。</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他們所種的是風、所收的是暴風、．所種的不成禾稼、就是發苗也不結實、即便結實、外邦人必吞喫</a:t>
            </a:r>
            <a:r>
              <a:rPr lang="en-CA" altLang="zh-TW" dirty="0">
                <a:latin typeface="KaiTi" panose="02010609060101010101" pitchFamily="49" charset="-122"/>
                <a:ea typeface="KaiTi" panose="02010609060101010101" pitchFamily="49" charset="-122"/>
              </a:rPr>
              <a:t>(8:6-7)</a:t>
            </a:r>
          </a:p>
          <a:p>
            <a:pPr>
              <a:buFont typeface="Wingdings" panose="05000000000000000000" pitchFamily="2" charset="2"/>
              <a:buChar char="v"/>
            </a:pPr>
            <a:r>
              <a:rPr lang="zh-TW" altLang="en-US" dirty="0">
                <a:latin typeface="KaiTi" panose="02010609060101010101" pitchFamily="49" charset="-122"/>
                <a:ea typeface="KaiTi" panose="02010609060101010101" pitchFamily="49" charset="-122"/>
              </a:rPr>
              <a:t>改革開放以後</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國內偶像崇拜的風氣再度流行起來</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到處是木頭和金銀所製造的偶像</a:t>
            </a:r>
            <a:r>
              <a:rPr lang="en-CA" altLang="zh-TW"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是匠人造的</a:t>
            </a:r>
            <a:r>
              <a:rPr lang="en-CA" altLang="zh-TW"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華人雖然很講理性</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卻沒有人會去思考這背後的嚴重矛盾</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一個匠人怎麼可能製造出神來</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如果說人可以造神</a:t>
            </a:r>
            <a:r>
              <a:rPr lang="zh-CN"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那麼</a:t>
            </a:r>
            <a:r>
              <a:rPr lang="zh-CN"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你還需要去向它跪拜嗎</a:t>
            </a:r>
            <a:r>
              <a:rPr lang="en-US"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它的真能賜福給你保護你嗎</a:t>
            </a:r>
            <a:r>
              <a:rPr lang="en-US"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還是根本就自身難保</a:t>
            </a:r>
            <a:r>
              <a:rPr lang="en-US" altLang="zh-TW" dirty="0">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在拜偶像的事上人類真的很荒謬</a:t>
            </a:r>
            <a:r>
              <a:rPr lang="en-US" altLang="zh-TW"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更嚴重的是</a:t>
            </a:r>
            <a:r>
              <a:rPr lang="en-CA" altLang="zh-TW"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在宗教信仰的事上有一個絕對法則</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你今天所種的和明天收的有</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絕對的因果關係</a:t>
            </a:r>
            <a:endParaRPr lang="zh-TW" altLang="en-US"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4102860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離棄真神的宗教</a:t>
            </a: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838200" y="1825625"/>
            <a:ext cx="10515600" cy="4835234"/>
          </a:xfrm>
        </p:spPr>
        <p:txBody>
          <a:bodyPr>
            <a:normAutofit lnSpcReduction="10000"/>
          </a:bodyPr>
          <a:lstStyle/>
          <a:p>
            <a:r>
              <a:rPr lang="zh-TW" altLang="en-US" dirty="0">
                <a:latin typeface="KaiTi" panose="02010609060101010101" pitchFamily="49" charset="-122"/>
                <a:ea typeface="KaiTi" panose="02010609060101010101" pitchFamily="49" charset="-122"/>
              </a:rPr>
              <a:t>就算你崇拜的對象對了</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我們的宗教活動也要</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以神為中心</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否則仍算是一種離棄神</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得罪神的宗教</a:t>
            </a:r>
            <a:r>
              <a:rPr lang="en-US" altLang="zh-TW" dirty="0">
                <a:latin typeface="KaiTi" panose="02010609060101010101" pitchFamily="49" charset="-122"/>
                <a:ea typeface="KaiTi" panose="02010609060101010101" pitchFamily="49" charset="-122"/>
              </a:rPr>
              <a:t>:</a:t>
            </a:r>
            <a:endParaRPr lang="en-CA" altLang="zh-TW" dirty="0">
              <a:latin typeface="KaiTi" panose="02010609060101010101" pitchFamily="49" charset="-122"/>
              <a:ea typeface="KaiTi" panose="02010609060101010101" pitchFamily="49" charset="-122"/>
            </a:endParaRPr>
          </a:p>
          <a:p>
            <a:r>
              <a:rPr lang="zh-TW" altLang="en-US" b="1" u="sng"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要聽從神的律法</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我為他寫了律法萬條、</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他卻以為與他毫無關涉</a:t>
            </a:r>
            <a:r>
              <a:rPr lang="en-US" altLang="zh-TW" dirty="0">
                <a:latin typeface="KaiTi" panose="02010609060101010101" pitchFamily="49" charset="-122"/>
                <a:ea typeface="KaiTi" panose="02010609060101010101" pitchFamily="49" charset="-122"/>
              </a:rPr>
              <a:t>(8:12)</a:t>
            </a:r>
          </a:p>
          <a:p>
            <a:r>
              <a:rPr lang="zh-TW" altLang="en-US" b="1" u="sng"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要符合神所悅納的儀式</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至於獻給我的祭物、他們自食其肉、</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耶和華卻不悅納他們</a:t>
            </a:r>
            <a:r>
              <a:rPr lang="zh-TW" altLang="en-US" dirty="0">
                <a:latin typeface="KaiTi" panose="02010609060101010101" pitchFamily="49" charset="-122"/>
                <a:ea typeface="KaiTi" panose="02010609060101010101" pitchFamily="49" charset="-122"/>
              </a:rPr>
              <a:t>．現在必記念他們的罪孽、追討他們的罪惡、他們必歸回埃及</a:t>
            </a:r>
            <a:r>
              <a:rPr lang="en-US" altLang="zh-TW" dirty="0">
                <a:latin typeface="KaiTi" panose="02010609060101010101" pitchFamily="49" charset="-122"/>
                <a:ea typeface="KaiTi" panose="02010609060101010101" pitchFamily="49" charset="-122"/>
              </a:rPr>
              <a:t>(8:13)	</a:t>
            </a:r>
          </a:p>
          <a:p>
            <a:r>
              <a:rPr lang="zh-TW" altLang="en-US" b="1" u="sng"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硬體建設也要強調歸屬於神</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以色列忘記造他的主、</a:t>
            </a:r>
            <a:r>
              <a:rPr lang="zh-TW" altLang="en-US" dirty="0">
                <a:latin typeface="KaiTi" panose="02010609060101010101" pitchFamily="49" charset="-122"/>
                <a:ea typeface="KaiTi" panose="02010609060101010101" pitchFamily="49" charset="-122"/>
              </a:rPr>
              <a:t>建造宮殿．猶大多造堅固城、我卻要降火焚燒他的城邑、燒滅其中的宮殿 </a:t>
            </a:r>
            <a:r>
              <a:rPr lang="en-US" altLang="zh-TW" dirty="0">
                <a:latin typeface="KaiTi" panose="02010609060101010101" pitchFamily="49" charset="-122"/>
                <a:ea typeface="KaiTi" panose="02010609060101010101" pitchFamily="49" charset="-122"/>
              </a:rPr>
              <a:t>(8:14 )</a:t>
            </a:r>
          </a:p>
          <a:p>
            <a:pPr>
              <a:buFont typeface="Wingdings" panose="05000000000000000000" pitchFamily="2" charset="2"/>
              <a:buChar char="Ø"/>
            </a:pPr>
            <a:r>
              <a:rPr lang="zh-TW" altLang="en-US" dirty="0">
                <a:latin typeface="KaiTi" panose="02010609060101010101" pitchFamily="49" charset="-122"/>
                <a:ea typeface="KaiTi" panose="02010609060101010101" pitchFamily="49" charset="-122"/>
              </a:rPr>
              <a:t>這種離棄神的宗教講究的其實是人的情欲</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很容易淪為講究狂歡式的俱樂部</a:t>
            </a:r>
            <a:endParaRPr lang="en-CA"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125313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狂歡的慶典</a:t>
            </a: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838200" y="1825625"/>
            <a:ext cx="10515600" cy="4667250"/>
          </a:xfrm>
        </p:spPr>
        <p:txBody>
          <a:bodyPr>
            <a:normAutofit/>
          </a:bodyPr>
          <a:lstStyle/>
          <a:p>
            <a:r>
              <a:rPr lang="zh-TW" altLang="en-US" dirty="0">
                <a:latin typeface="KaiTi" panose="02010609060101010101" pitchFamily="49" charset="-122"/>
                <a:ea typeface="KaiTi" panose="02010609060101010101" pitchFamily="49" charset="-122"/>
              </a:rPr>
              <a:t>即使是不聽先知的勸告</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繼續拜巴力</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但是因著神的憐憫</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以色列還是能從強敵亞述的攻擊下苟且偷生</a:t>
            </a:r>
            <a:r>
              <a:rPr lang="en-US" altLang="zh-TW" dirty="0">
                <a:latin typeface="KaiTi" panose="02010609060101010101" pitchFamily="49" charset="-122"/>
                <a:ea typeface="KaiTi" panose="02010609060101010101" pitchFamily="49" charset="-122"/>
              </a:rPr>
              <a:t>(</a:t>
            </a:r>
            <a:r>
              <a:rPr lang="en-US" altLang="zh-CN" dirty="0">
                <a:latin typeface="KaiTi" panose="02010609060101010101" pitchFamily="49" charset="-122"/>
                <a:ea typeface="KaiTi" panose="02010609060101010101" pitchFamily="49" charset="-122"/>
              </a:rPr>
              <a:t>733BC</a:t>
            </a:r>
            <a:r>
              <a:rPr lang="zh-CN" altLang="en-US"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而何細亞拭王篡位也能成功</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所以</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以色列人在當年的秋收節</a:t>
            </a:r>
            <a:r>
              <a:rPr lang="en-US" altLang="zh-TW" dirty="0">
                <a:latin typeface="KaiTi" panose="02010609060101010101" pitchFamily="49" charset="-122"/>
                <a:ea typeface="KaiTi" panose="02010609060101010101" pitchFamily="49" charset="-122"/>
              </a:rPr>
              <a:t>(S</a:t>
            </a:r>
            <a:r>
              <a:rPr lang="en-CA" altLang="zh-TW" dirty="0" err="1">
                <a:latin typeface="KaiTi" panose="02010609060101010101" pitchFamily="49" charset="-122"/>
                <a:ea typeface="KaiTi" panose="02010609060101010101" pitchFamily="49" charset="-122"/>
              </a:rPr>
              <a:t>ukkoth</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 竟然效法外邦宗教的儀式</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在打禾場上大肆慶祝</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飲酒、雜交、跳舞慶祝</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參士</a:t>
            </a:r>
            <a:r>
              <a:rPr lang="en-US" altLang="zh-CN" dirty="0">
                <a:latin typeface="KaiTi" panose="02010609060101010101" pitchFamily="49" charset="-122"/>
                <a:ea typeface="KaiTi" panose="02010609060101010101" pitchFamily="49" charset="-122"/>
              </a:rPr>
              <a:t>21</a:t>
            </a:r>
            <a:r>
              <a:rPr lang="zh-CN" altLang="en-US" dirty="0">
                <a:latin typeface="KaiTi" panose="02010609060101010101" pitchFamily="49" charset="-122"/>
                <a:ea typeface="KaiTi" panose="02010609060101010101" pitchFamily="49" charset="-122"/>
              </a:rPr>
              <a:t>：</a:t>
            </a:r>
            <a:r>
              <a:rPr lang="en-US" altLang="zh-CN" dirty="0">
                <a:latin typeface="KaiTi" panose="02010609060101010101" pitchFamily="49" charset="-122"/>
                <a:ea typeface="KaiTi" panose="02010609060101010101" pitchFamily="49" charset="-122"/>
              </a:rPr>
              <a:t>21</a:t>
            </a:r>
            <a:r>
              <a:rPr lang="en-US" altLang="zh-TW" dirty="0">
                <a:latin typeface="KaiTi" panose="02010609060101010101" pitchFamily="49" charset="-122"/>
                <a:ea typeface="KaiTi" panose="02010609060101010101" pitchFamily="49" charset="-122"/>
              </a:rPr>
              <a:t>)</a:t>
            </a:r>
            <a:endParaRPr lang="en-US" altLang="zh-CN" dirty="0">
              <a:latin typeface="KaiTi" panose="02010609060101010101" pitchFamily="49" charset="-122"/>
              <a:ea typeface="KaiTi" panose="02010609060101010101" pitchFamily="49" charset="-122"/>
            </a:endParaRPr>
          </a:p>
          <a:p>
            <a:r>
              <a:rPr lang="zh-TW" altLang="en-US" dirty="0">
                <a:latin typeface="KaiTi" panose="02010609060101010101" pitchFamily="49" charset="-122"/>
                <a:ea typeface="KaiTi" panose="02010609060101010101" pitchFamily="49" charset="-122"/>
              </a:rPr>
              <a:t>有些靈恩派反對崇拜時</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研讀聖經或解經講道</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太嚴肅</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不中聽</a:t>
            </a:r>
            <a:r>
              <a:rPr lang="en-US" altLang="zh-TW" dirty="0">
                <a:latin typeface="KaiTi" panose="02010609060101010101" pitchFamily="49" charset="-122"/>
                <a:ea typeface="KaiTi" panose="02010609060101010101" pitchFamily="49" charset="-122"/>
              </a:rPr>
              <a:t>)</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把崇拜改為純粹的</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慶典</a:t>
            </a:r>
            <a:r>
              <a:rPr lang="zh-CN" altLang="en-US"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追求</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歡喜快樂</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把傳統所看重的</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認罪悔改</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改為 </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正向的敬拜讚美</a:t>
            </a:r>
            <a:r>
              <a:rPr lang="zh-CN" altLang="en-US"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這都不是新事</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這正是以色列滅國之前的錯誤宗教儀式</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以色列阿、不要像外邦人</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歡喜快樂</a:t>
            </a:r>
            <a:r>
              <a:rPr lang="zh-TW" altLang="en-US" dirty="0">
                <a:latin typeface="KaiTi" panose="02010609060101010101" pitchFamily="49" charset="-122"/>
                <a:ea typeface="KaiTi" panose="02010609060101010101" pitchFamily="49" charset="-122"/>
              </a:rPr>
              <a:t>、因為你行邪淫離棄你的神、在各榖場上如妓女喜愛賞賜</a:t>
            </a:r>
            <a:r>
              <a:rPr lang="en-US" altLang="zh-TW" dirty="0">
                <a:latin typeface="KaiTi" panose="02010609060101010101" pitchFamily="49" charset="-122"/>
                <a:ea typeface="KaiTi" panose="02010609060101010101" pitchFamily="49" charset="-122"/>
              </a:rPr>
              <a:t>(</a:t>
            </a:r>
            <a:r>
              <a:rPr lang="en-US" altLang="zh-CN" dirty="0">
                <a:latin typeface="KaiTi" panose="02010609060101010101" pitchFamily="49" charset="-122"/>
                <a:ea typeface="KaiTi" panose="02010609060101010101" pitchFamily="49" charset="-122"/>
              </a:rPr>
              <a:t>9</a:t>
            </a:r>
            <a:r>
              <a:rPr lang="zh-CN" altLang="en-US" dirty="0">
                <a:latin typeface="KaiTi" panose="02010609060101010101" pitchFamily="49" charset="-122"/>
                <a:ea typeface="KaiTi" panose="02010609060101010101" pitchFamily="49" charset="-122"/>
              </a:rPr>
              <a:t>：</a:t>
            </a:r>
            <a:r>
              <a:rPr lang="en-US" altLang="zh-CN" dirty="0">
                <a:latin typeface="KaiTi" panose="02010609060101010101" pitchFamily="49" charset="-122"/>
                <a:ea typeface="KaiTi" panose="02010609060101010101" pitchFamily="49" charset="-122"/>
              </a:rPr>
              <a:t>1</a:t>
            </a:r>
            <a:r>
              <a:rPr lang="en-US" altLang="zh-TW" dirty="0">
                <a:latin typeface="KaiTi" panose="02010609060101010101" pitchFamily="49" charset="-122"/>
                <a:ea typeface="KaiTi" panose="02010609060101010101" pitchFamily="49" charset="-122"/>
              </a:rPr>
              <a:t>)</a:t>
            </a:r>
            <a:endParaRPr lang="en-US" altLang="zh-CN" dirty="0">
              <a:latin typeface="KaiTi" panose="02010609060101010101" pitchFamily="49" charset="-122"/>
              <a:ea typeface="KaiTi" panose="02010609060101010101" pitchFamily="49" charset="-122"/>
            </a:endParaRPr>
          </a:p>
          <a:p>
            <a:endParaRPr lang="en-CA" dirty="0"/>
          </a:p>
        </p:txBody>
      </p:sp>
    </p:spTree>
    <p:extLst>
      <p:ext uri="{BB962C8B-B14F-4D97-AF65-F5344CB8AC3E}">
        <p14:creationId xmlns:p14="http://schemas.microsoft.com/office/powerpoint/2010/main" val="3276050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偏邪的宗教</a:t>
            </a: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p:txBody>
          <a:bodyPr>
            <a:normAutofit/>
          </a:bodyPr>
          <a:lstStyle/>
          <a:p>
            <a:r>
              <a:rPr lang="zh-TW" altLang="en-US" dirty="0">
                <a:latin typeface="KaiTi" panose="02010609060101010101" pitchFamily="49" charset="-122"/>
                <a:ea typeface="KaiTi" panose="02010609060101010101" pitchFamily="49" charset="-122"/>
              </a:rPr>
              <a:t>先知卻警告他們</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神的子民不應該跟著外邦人追求</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宗教的狂歡</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巴力宗教慶祝豐收的儀式</a:t>
            </a:r>
            <a:r>
              <a:rPr lang="en-US" altLang="zh-CN"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酗酒、跳舞、歡呼、邪淫</a:t>
            </a:r>
            <a:r>
              <a:rPr lang="en-US" altLang="zh-CN"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都是原本會惹神憤怒的行為</a:t>
            </a:r>
            <a:r>
              <a:rPr lang="en-US" altLang="zh-TW"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而是要</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覺悟到自己生死存亡的真正危機</a:t>
            </a:r>
            <a:r>
              <a:rPr lang="zh-CN"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因為真正威脅到屬神子民福分的是</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偏離神的罪和審判</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正像以色列人</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只要繼續拜巴力</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行邪淫</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離棄神</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神必會全然的離棄他們</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驅逐他們離開應許地</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沒想到當時以色列人的回應竟然是 </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作先知的是愚昧、受靈感的是狂妄</a:t>
            </a:r>
            <a:r>
              <a:rPr lang="en-US" altLang="zh-TW" dirty="0">
                <a:latin typeface="KaiTi" panose="02010609060101010101" pitchFamily="49" charset="-122"/>
                <a:ea typeface="KaiTi" panose="02010609060101010101" pitchFamily="49" charset="-122"/>
              </a:rPr>
              <a:t>”(</a:t>
            </a:r>
            <a:r>
              <a:rPr lang="en-US" altLang="zh-CN" dirty="0">
                <a:latin typeface="KaiTi" panose="02010609060101010101" pitchFamily="49" charset="-122"/>
                <a:ea typeface="KaiTi" panose="02010609060101010101" pitchFamily="49" charset="-122"/>
              </a:rPr>
              <a:t>9</a:t>
            </a:r>
            <a:r>
              <a:rPr lang="zh-CN" altLang="en-US" dirty="0">
                <a:latin typeface="KaiTi" panose="02010609060101010101" pitchFamily="49" charset="-122"/>
                <a:ea typeface="KaiTi" panose="02010609060101010101" pitchFamily="49" charset="-122"/>
              </a:rPr>
              <a:t>：</a:t>
            </a:r>
            <a:r>
              <a:rPr lang="en-US" altLang="zh-CN" dirty="0">
                <a:latin typeface="KaiTi" panose="02010609060101010101" pitchFamily="49" charset="-122"/>
                <a:ea typeface="KaiTi" panose="02010609060101010101" pitchFamily="49" charset="-122"/>
              </a:rPr>
              <a:t>7</a:t>
            </a:r>
            <a:r>
              <a:rPr lang="en-US" altLang="zh-TW" dirty="0">
                <a:latin typeface="KaiTi" panose="02010609060101010101" pitchFamily="49" charset="-122"/>
                <a:ea typeface="KaiTi" panose="02010609060101010101" pitchFamily="49" charset="-122"/>
              </a:rPr>
              <a:t>)</a:t>
            </a:r>
          </a:p>
          <a:p>
            <a:pPr>
              <a:buFont typeface="Wingdings" panose="05000000000000000000" pitchFamily="2" charset="2"/>
              <a:buChar char="Ø"/>
            </a:pPr>
            <a:r>
              <a:rPr lang="zh-TW" altLang="en-US" dirty="0">
                <a:latin typeface="KaiTi" panose="02010609060101010101" pitchFamily="49" charset="-122"/>
                <a:ea typeface="KaiTi" panose="02010609060101010101" pitchFamily="49" charset="-122"/>
              </a:rPr>
              <a:t>但是</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這個問題的確是神子民</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生死存亡的關鍵</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因此先知進場勸戒他們</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和他們展開了一段責備與反駁的對話</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第二人稱是向祭司</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第三人稱是向民眾</a:t>
            </a:r>
            <a:r>
              <a:rPr lang="en-US" altLang="zh-TW" dirty="0">
                <a:latin typeface="KaiTi" panose="02010609060101010101" pitchFamily="49" charset="-122"/>
                <a:ea typeface="KaiTi" panose="02010609060101010101" pitchFamily="49" charset="-122"/>
              </a:rPr>
              <a:t>)</a:t>
            </a:r>
          </a:p>
          <a:p>
            <a:endParaRPr lang="en-CA" dirty="0"/>
          </a:p>
        </p:txBody>
      </p:sp>
    </p:spTree>
    <p:extLst>
      <p:ext uri="{BB962C8B-B14F-4D97-AF65-F5344CB8AC3E}">
        <p14:creationId xmlns:p14="http://schemas.microsoft.com/office/powerpoint/2010/main" val="157212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三個審判的預言</a:t>
            </a: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p:txBody>
          <a:bodyPr/>
          <a:lstStyle/>
          <a:p>
            <a:r>
              <a:rPr lang="zh-TW" altLang="en-US" sz="3200" dirty="0">
                <a:latin typeface="KaiTi" panose="02010609060101010101" pitchFamily="49" charset="-122"/>
                <a:ea typeface="KaiTi" panose="02010609060101010101" pitchFamily="49" charset="-122"/>
              </a:rPr>
              <a:t>被神所棄</a:t>
            </a:r>
            <a:r>
              <a:rPr lang="en-US" altLang="zh-TW" sz="3200" dirty="0">
                <a:latin typeface="KaiTi" panose="02010609060101010101" pitchFamily="49" charset="-122"/>
                <a:ea typeface="KaiTi" panose="02010609060101010101" pitchFamily="49" charset="-122"/>
              </a:rPr>
              <a:t>(</a:t>
            </a:r>
            <a:r>
              <a:rPr lang="en-US" altLang="zh-CN" sz="3200" dirty="0">
                <a:latin typeface="KaiTi" panose="02010609060101010101" pitchFamily="49" charset="-122"/>
                <a:ea typeface="KaiTi" panose="02010609060101010101" pitchFamily="49" charset="-122"/>
              </a:rPr>
              <a:t>4</a:t>
            </a:r>
            <a:r>
              <a:rPr lang="zh-CN" altLang="en-US" sz="3200" dirty="0">
                <a:latin typeface="KaiTi" panose="02010609060101010101" pitchFamily="49" charset="-122"/>
                <a:ea typeface="KaiTi" panose="02010609060101010101" pitchFamily="49" charset="-122"/>
              </a:rPr>
              <a:t>，</a:t>
            </a:r>
            <a:r>
              <a:rPr lang="en-US" altLang="zh-CN" sz="3200" dirty="0">
                <a:latin typeface="KaiTi" panose="02010609060101010101" pitchFamily="49" charset="-122"/>
                <a:ea typeface="KaiTi" panose="02010609060101010101" pitchFamily="49" charset="-122"/>
              </a:rPr>
              <a:t>5</a:t>
            </a:r>
            <a:r>
              <a:rPr lang="zh-CN" altLang="en-US" sz="3200" dirty="0">
                <a:latin typeface="KaiTi" panose="02010609060101010101" pitchFamily="49" charset="-122"/>
                <a:ea typeface="KaiTi" panose="02010609060101010101" pitchFamily="49" charset="-122"/>
              </a:rPr>
              <a:t>，</a:t>
            </a:r>
            <a:r>
              <a:rPr lang="en-US" altLang="zh-CN" sz="3200" dirty="0">
                <a:latin typeface="KaiTi" panose="02010609060101010101" pitchFamily="49" charset="-122"/>
                <a:ea typeface="KaiTi" panose="02010609060101010101" pitchFamily="49" charset="-122"/>
              </a:rPr>
              <a:t>8</a:t>
            </a:r>
            <a:r>
              <a:rPr lang="en-US" altLang="zh-TW" sz="3200" dirty="0">
                <a:latin typeface="KaiTi" panose="02010609060101010101" pitchFamily="49" charset="-122"/>
                <a:ea typeface="KaiTi" panose="02010609060101010101" pitchFamily="49" charset="-122"/>
              </a:rPr>
              <a:t>)</a:t>
            </a:r>
          </a:p>
          <a:p>
            <a:r>
              <a:rPr lang="zh-TW" altLang="en-US" sz="3200" dirty="0">
                <a:latin typeface="KaiTi" panose="02010609060101010101" pitchFamily="49" charset="-122"/>
                <a:ea typeface="KaiTi" panose="02010609060101010101" pitchFamily="49" charset="-122"/>
              </a:rPr>
              <a:t>農作歉收</a:t>
            </a:r>
            <a:r>
              <a:rPr lang="en-US" altLang="zh-TW" sz="3200" dirty="0">
                <a:latin typeface="KaiTi" panose="02010609060101010101" pitchFamily="49" charset="-122"/>
                <a:ea typeface="KaiTi" panose="02010609060101010101" pitchFamily="49" charset="-122"/>
              </a:rPr>
              <a:t>(</a:t>
            </a:r>
            <a:r>
              <a:rPr lang="en-US" altLang="zh-CN" sz="3200" dirty="0">
                <a:latin typeface="KaiTi" panose="02010609060101010101" pitchFamily="49" charset="-122"/>
                <a:ea typeface="KaiTi" panose="02010609060101010101" pitchFamily="49" charset="-122"/>
              </a:rPr>
              <a:t>2</a:t>
            </a:r>
            <a:r>
              <a:rPr lang="zh-CN" altLang="en-US" sz="3200" dirty="0">
                <a:latin typeface="KaiTi" panose="02010609060101010101" pitchFamily="49" charset="-122"/>
                <a:ea typeface="KaiTi" panose="02010609060101010101" pitchFamily="49" charset="-122"/>
              </a:rPr>
              <a:t>，</a:t>
            </a:r>
            <a:r>
              <a:rPr lang="en-US" altLang="zh-CN" sz="3200" dirty="0">
                <a:latin typeface="KaiTi" panose="02010609060101010101" pitchFamily="49" charset="-122"/>
                <a:ea typeface="KaiTi" panose="02010609060101010101" pitchFamily="49" charset="-122"/>
              </a:rPr>
              <a:t>6</a:t>
            </a:r>
            <a:r>
              <a:rPr lang="en-CA" altLang="zh-CN" sz="3200" dirty="0">
                <a:latin typeface="KaiTi" panose="02010609060101010101" pitchFamily="49" charset="-122"/>
                <a:ea typeface="KaiTi" panose="02010609060101010101" pitchFamily="49" charset="-122"/>
              </a:rPr>
              <a:t>b, 7</a:t>
            </a:r>
            <a:r>
              <a:rPr lang="en-US" altLang="zh-TW" sz="3200" dirty="0">
                <a:latin typeface="KaiTi" panose="02010609060101010101" pitchFamily="49" charset="-122"/>
                <a:ea typeface="KaiTi" panose="02010609060101010101" pitchFamily="49" charset="-122"/>
              </a:rPr>
              <a:t>)</a:t>
            </a:r>
          </a:p>
          <a:p>
            <a:r>
              <a:rPr lang="zh-TW" altLang="en-US" sz="3200" dirty="0">
                <a:latin typeface="KaiTi" panose="02010609060101010101" pitchFamily="49" charset="-122"/>
                <a:ea typeface="KaiTi" panose="02010609060101010101" pitchFamily="49" charset="-122"/>
              </a:rPr>
              <a:t>亡國被擄 </a:t>
            </a:r>
            <a:r>
              <a:rPr lang="en-US" altLang="zh-TW" dirty="0"/>
              <a:t>(</a:t>
            </a:r>
            <a:r>
              <a:rPr lang="en-US" altLang="zh-CN" dirty="0"/>
              <a:t>3</a:t>
            </a:r>
            <a:r>
              <a:rPr lang="zh-CN" altLang="en-US" dirty="0"/>
              <a:t>，</a:t>
            </a:r>
            <a:r>
              <a:rPr lang="en-US" altLang="zh-CN" dirty="0"/>
              <a:t>6</a:t>
            </a:r>
            <a:r>
              <a:rPr lang="en-US" altLang="zh-TW" dirty="0"/>
              <a:t>)</a:t>
            </a:r>
          </a:p>
          <a:p>
            <a:endParaRPr lang="en-US" dirty="0"/>
          </a:p>
          <a:p>
            <a:endParaRPr lang="en-US" dirty="0"/>
          </a:p>
          <a:p>
            <a:pPr>
              <a:buFont typeface="Wingdings" panose="05000000000000000000" pitchFamily="2" charset="2"/>
              <a:buChar char="Ø"/>
            </a:pPr>
            <a:r>
              <a:rPr lang="zh-TW" altLang="en-US" dirty="0">
                <a:latin typeface="KaiTi" panose="02010609060101010101" pitchFamily="49" charset="-122"/>
                <a:ea typeface="KaiTi" panose="02010609060101010101" pitchFamily="49" charset="-122"/>
              </a:rPr>
              <a:t>以色列與神的關係本來就是建立在</a:t>
            </a:r>
            <a:r>
              <a:rPr lang="zh-TW" altLang="en-US" b="1" dirty="0">
                <a:latin typeface="KaiTi" panose="02010609060101010101" pitchFamily="49" charset="-122"/>
                <a:ea typeface="KaiTi" panose="02010609060101010101" pitchFamily="49" charset="-122"/>
              </a:rPr>
              <a:t>神的</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恩典</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如今會面對審判</a:t>
            </a:r>
            <a:r>
              <a:rPr lang="en-CA" altLang="zh-TW" dirty="0">
                <a:latin typeface="KaiTi" panose="02010609060101010101" pitchFamily="49" charset="-122"/>
                <a:ea typeface="KaiTi" panose="02010609060101010101" pitchFamily="49" charset="-122"/>
              </a:rPr>
              <a:t>, </a:t>
            </a:r>
            <a:r>
              <a:rPr lang="zh-TW" altLang="en-US" dirty="0">
                <a:latin typeface="KaiTi" panose="02010609060101010101" pitchFamily="49" charset="-122"/>
                <a:ea typeface="KaiTi" panose="02010609060101010101" pitchFamily="49" charset="-122"/>
              </a:rPr>
              <a:t>則是因為對</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恩典的神</a:t>
            </a:r>
            <a:r>
              <a:rPr lang="zh-TW" altLang="en-US" dirty="0">
                <a:latin typeface="KaiTi" panose="02010609060101010101" pitchFamily="49" charset="-122"/>
                <a:ea typeface="KaiTi" panose="02010609060101010101" pitchFamily="49" charset="-122"/>
              </a:rPr>
              <a:t>一而再再而三</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忘恩負義的事實</a:t>
            </a:r>
            <a:r>
              <a:rPr lang="en-CA"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一個離棄神的宗教信仰</a:t>
            </a:r>
            <a:r>
              <a:rPr lang="en-CA"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整個問題的核心就出在忘恩負義</a:t>
            </a:r>
            <a:endParaRPr lang="en-CA"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573653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964E5-8C4F-47DA-8092-501E27AEA428}"/>
              </a:ext>
            </a:extLst>
          </p:cNvPr>
          <p:cNvSpPr>
            <a:spLocks noGrp="1"/>
          </p:cNvSpPr>
          <p:nvPr>
            <p:ph type="title"/>
          </p:nvPr>
        </p:nvSpPr>
        <p:spPr/>
        <p:txBody>
          <a:bodyPr/>
          <a:lstStyle/>
          <a:p>
            <a:pPr marL="857250" indent="-857250">
              <a:buFont typeface="+mj-lt"/>
              <a:buAutoNum type="romanUcPeriod" startAt="3"/>
            </a:pPr>
            <a:r>
              <a:rPr lang="zh-TW" altLang="en-US" dirty="0">
                <a:latin typeface="KaiTi" panose="02010609060101010101" pitchFamily="49" charset="-122"/>
                <a:ea typeface="KaiTi" panose="02010609060101010101" pitchFamily="49" charset="-122"/>
              </a:rPr>
              <a:t>向神忘恩負義</a:t>
            </a:r>
            <a:endParaRPr lang="en-CA"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0F3EDFF4-16FE-4193-A2FD-F960542BEA80}"/>
              </a:ext>
            </a:extLst>
          </p:cNvPr>
          <p:cNvSpPr>
            <a:spLocks noGrp="1"/>
          </p:cNvSpPr>
          <p:nvPr>
            <p:ph idx="1"/>
          </p:nvPr>
        </p:nvSpPr>
        <p:spPr>
          <a:xfrm>
            <a:off x="838200" y="1825625"/>
            <a:ext cx="10515600" cy="4902346"/>
          </a:xfrm>
        </p:spPr>
        <p:txBody>
          <a:bodyPr>
            <a:normAutofit fontScale="92500"/>
          </a:bodyPr>
          <a:lstStyle/>
          <a:p>
            <a:r>
              <a:rPr lang="zh-TW" altLang="en-US" dirty="0">
                <a:latin typeface="KaiTi" panose="02010609060101010101" pitchFamily="49" charset="-122"/>
                <a:ea typeface="KaiTi" panose="02010609060101010101" pitchFamily="49" charset="-122"/>
              </a:rPr>
              <a:t>信靠耶穌</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因信稱義並與神和好</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你的人生必然</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有神的恩典</a:t>
            </a:r>
            <a:r>
              <a:rPr lang="en-US"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眷顧與引導</a:t>
            </a:r>
            <a:r>
              <a:rPr lang="en-CA" altLang="zh-TW"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但是</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一但你藐視神的啟示</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進行得罪神的宗教活動</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你就是忘恩負義的人</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正如以色列的歷史</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主說、我遇見以色列如葡萄在曠野、我看見你們的列祖如無花果樹上春季初熟的果子．</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他們卻來到巴力毗珥專拜那可羞恥的、就成為可憎惡的、與他們所愛的一樣。</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至於以法蓮人、他們的榮耀必如鳥飛去、必不生產、不懷胎、不成孕。縱然養大兒女、我卻必使他們喪子、甚至不留一個．</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我離棄他們、他們就有禍了。我看以法蓮如推羅栽於美地．以法蓮卻要將自己的兒女帶出來、交與行殺戮的人</a:t>
            </a:r>
            <a:r>
              <a:rPr lang="en-US" altLang="zh-TW" dirty="0">
                <a:latin typeface="KaiTi" panose="02010609060101010101" pitchFamily="49" charset="-122"/>
                <a:ea typeface="KaiTi" panose="02010609060101010101" pitchFamily="49" charset="-122"/>
              </a:rPr>
              <a:t>(</a:t>
            </a:r>
            <a:r>
              <a:rPr lang="en-US" altLang="zh-CN" dirty="0"/>
              <a:t>9</a:t>
            </a:r>
            <a:r>
              <a:rPr lang="zh-CN" altLang="en-US" dirty="0"/>
              <a:t>：</a:t>
            </a:r>
            <a:r>
              <a:rPr lang="en-US" altLang="zh-CN" dirty="0"/>
              <a:t>10-13</a:t>
            </a:r>
            <a:r>
              <a:rPr lang="en-US" altLang="zh-TW" dirty="0"/>
              <a:t>)</a:t>
            </a:r>
          </a:p>
          <a:p>
            <a:pPr>
              <a:buFont typeface="Wingdings" panose="05000000000000000000" pitchFamily="2" charset="2"/>
              <a:buChar char="Ø"/>
            </a:pPr>
            <a:r>
              <a:rPr lang="zh-TW" altLang="en-US" dirty="0">
                <a:latin typeface="KaiTi" panose="02010609060101010101" pitchFamily="49" charset="-122"/>
                <a:ea typeface="KaiTi" panose="02010609060101010101" pitchFamily="49" charset="-122"/>
              </a:rPr>
              <a:t>如果你好好回顧信了耶穌以後的人生</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你必會發現</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耶穌所帶給你的豐盛恩典</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另一方面</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你也要警覺</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我們是否是一個</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忘恩負義的人</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轉去拜金、拜學位 、拜房地、拜社會成就</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如果是那樣</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我們很快的必要承受神的審判</a:t>
            </a:r>
            <a:r>
              <a:rPr lang="en-CA" altLang="zh-TW" dirty="0">
                <a:latin typeface="KaiTi" panose="02010609060101010101" pitchFamily="49" charset="-122"/>
                <a:ea typeface="KaiTi" panose="02010609060101010101" pitchFamily="49" charset="-122"/>
              </a:rPr>
              <a:t>.</a:t>
            </a:r>
            <a:endParaRPr lang="zh-TW" altLang="en-US"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903972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D11E9-6A6D-4AE3-8935-B3978F26CE64}"/>
              </a:ext>
            </a:extLst>
          </p:cNvPr>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義憤的禱告</a:t>
            </a:r>
            <a:endParaRPr lang="en-CA"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4F07F261-DD6C-4F5C-A27D-E281820E3F3E}"/>
              </a:ext>
            </a:extLst>
          </p:cNvPr>
          <p:cNvSpPr>
            <a:spLocks noGrp="1"/>
          </p:cNvSpPr>
          <p:nvPr>
            <p:ph idx="1"/>
          </p:nvPr>
        </p:nvSpPr>
        <p:spPr/>
        <p:txBody>
          <a:bodyPr/>
          <a:lstStyle/>
          <a:p>
            <a:r>
              <a:rPr lang="zh-TW" altLang="en-US" dirty="0">
                <a:latin typeface="KaiTi" panose="02010609060101010101" pitchFamily="49" charset="-122"/>
                <a:ea typeface="KaiTi" panose="02010609060101010101" pitchFamily="49" charset="-122"/>
              </a:rPr>
              <a:t>以色列人一再的忘恩負義</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連自己的先知都看不下去了</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耶和華阿、求你加給他們加甚麼呢、要使他們胎墜乳乾</a:t>
            </a:r>
            <a:r>
              <a:rPr lang="en-US" altLang="zh-TW" dirty="0"/>
              <a:t>(9:14)</a:t>
            </a:r>
          </a:p>
          <a:p>
            <a:r>
              <a:rPr lang="zh-TW" altLang="en-US" dirty="0">
                <a:latin typeface="KaiTi" panose="02010609060101010101" pitchFamily="49" charset="-122"/>
                <a:ea typeface="KaiTi" panose="02010609060101010101" pitchFamily="49" charset="-122"/>
              </a:rPr>
              <a:t>如果你從神的話看見了</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屬神的標準</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你的 </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靈覺</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你的 </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良知</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都恢復了</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你就會對屬神子民的在宗教上的敗壞感到憤怒</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你是個真基督徒嗎</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你的信仰是建立在聖經嗎</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那麼你看到那麼多講員隨私意解經</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誤導幼嫩的基督徒</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你看到教會中有自稱為基督徒的人</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卻再利用教會的資源自我膨脹、做生意、婚外情、搞利益關係、玩弄權術</a:t>
            </a:r>
            <a:r>
              <a:rPr lang="en-CA" altLang="zh-TW" dirty="0">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你會不憤怒</a:t>
            </a:r>
            <a:r>
              <a:rPr lang="en-US" altLang="zh-TW" dirty="0">
                <a:latin typeface="KaiTi" panose="02010609060101010101" pitchFamily="49" charset="-122"/>
                <a:ea typeface="KaiTi" panose="02010609060101010101" pitchFamily="49" charset="-122"/>
              </a:rPr>
              <a:t>?</a:t>
            </a:r>
            <a:r>
              <a:rPr lang="en-CA" altLang="zh-TW" dirty="0">
                <a:latin typeface="KaiTi" panose="02010609060101010101" pitchFamily="49" charset="-122"/>
                <a:ea typeface="KaiTi" panose="02010609060101010101" pitchFamily="49" charset="-122"/>
              </a:rPr>
              <a:t>....</a:t>
            </a:r>
            <a:endParaRPr lang="zh-TW" altLang="en-US" dirty="0">
              <a:latin typeface="KaiTi" panose="02010609060101010101" pitchFamily="49" charset="-122"/>
              <a:ea typeface="KaiTi" panose="02010609060101010101" pitchFamily="49" charset="-122"/>
            </a:endParaRPr>
          </a:p>
          <a:p>
            <a:endParaRPr lang="en-CA" dirty="0"/>
          </a:p>
        </p:txBody>
      </p:sp>
    </p:spTree>
    <p:extLst>
      <p:ext uri="{BB962C8B-B14F-4D97-AF65-F5344CB8AC3E}">
        <p14:creationId xmlns:p14="http://schemas.microsoft.com/office/powerpoint/2010/main" val="1529240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讓神震怒的惡</a:t>
            </a: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p:txBody>
          <a:bodyPr/>
          <a:lstStyle/>
          <a:p>
            <a:r>
              <a:rPr lang="zh-TW" altLang="en-US" dirty="0">
                <a:latin typeface="KaiTi" panose="02010609060101010101" pitchFamily="49" charset="-122"/>
                <a:ea typeface="KaiTi" panose="02010609060101010101" pitchFamily="49" charset="-122"/>
              </a:rPr>
              <a:t>耶和華說、他們一切的惡事都在吉甲、我在那裡憎惡他們、因他們所行的惡、我必從我地上趕出他們去、不再憐愛他們．他們的首領都是悖逆的</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以法蓮受責罰、根本枯乾、必不能結果、即或生產、我必殺他們所生的愛子</a:t>
            </a:r>
            <a:r>
              <a:rPr lang="en-CA" altLang="zh-TW" dirty="0"/>
              <a:t>(</a:t>
            </a:r>
            <a:r>
              <a:rPr lang="en-US" altLang="zh-TW" dirty="0"/>
              <a:t>9:15</a:t>
            </a:r>
            <a:r>
              <a:rPr lang="en-US" altLang="zh-CN" dirty="0"/>
              <a:t>-</a:t>
            </a:r>
            <a:r>
              <a:rPr lang="en-CA" altLang="zh-CN" dirty="0"/>
              <a:t>16)</a:t>
            </a:r>
          </a:p>
          <a:p>
            <a:r>
              <a:rPr lang="zh-TW" altLang="en-US" dirty="0">
                <a:latin typeface="KaiTi" panose="02010609060101010101" pitchFamily="49" charset="-122"/>
                <a:ea typeface="KaiTi" panose="02010609060101010101" pitchFamily="49" charset="-122"/>
              </a:rPr>
              <a:t>吉甲</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本是摩西帳幕所在之處</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以色列的宗教聖地</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現在卻是崇拜邪教巴力的所在地之一</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也就是說</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就算</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原是過去是屬於神的一切</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教堂、宗派、儀式、教義、信條</a:t>
            </a:r>
            <a:r>
              <a:rPr lang="en-CA" altLang="zh-TW"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如果</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跟著世俗走向偏邪</a:t>
            </a:r>
            <a:r>
              <a:rPr lang="en-CA" altLang="zh-TW" dirty="0">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你的宗教傳統也不能救你</a:t>
            </a:r>
            <a:r>
              <a:rPr lang="en-CA" altLang="zh-TW"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這種混雜的宗教只會惹神的震怒</a:t>
            </a:r>
            <a:r>
              <a:rPr lang="en-CA" altLang="zh-TW"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使你走向審</a:t>
            </a:r>
            <a:r>
              <a:rPr lang="zh-TW" altLang="en-US" dirty="0">
                <a:solidFill>
                  <a:srgbClr val="FF0000"/>
                </a:solidFill>
                <a:latin typeface="KaiTi" panose="02010609060101010101" pitchFamily="49" charset="-122"/>
                <a:ea typeface="KaiTi" panose="02010609060101010101" pitchFamily="49" charset="-122"/>
              </a:rPr>
              <a:t>判</a:t>
            </a:r>
            <a:r>
              <a:rPr lang="en-US" altLang="zh-TW" dirty="0">
                <a:latin typeface="KaiTi" panose="02010609060101010101" pitchFamily="49" charset="-122"/>
                <a:ea typeface="KaiTi" panose="02010609060101010101" pitchFamily="49" charset="-122"/>
              </a:rPr>
              <a:t>	</a:t>
            </a:r>
            <a:endParaRPr lang="zh-TW" altLang="en-US" dirty="0">
              <a:latin typeface="KaiTi" panose="02010609060101010101" pitchFamily="49" charset="-122"/>
              <a:ea typeface="KaiTi" panose="02010609060101010101" pitchFamily="49" charset="-122"/>
            </a:endParaRPr>
          </a:p>
          <a:p>
            <a:endParaRPr lang="en-CA" dirty="0"/>
          </a:p>
        </p:txBody>
      </p:sp>
    </p:spTree>
    <p:extLst>
      <p:ext uri="{BB962C8B-B14F-4D97-AF65-F5344CB8AC3E}">
        <p14:creationId xmlns:p14="http://schemas.microsoft.com/office/powerpoint/2010/main" val="3384231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先知的警惕</a:t>
            </a: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p:txBody>
          <a:bodyPr/>
          <a:lstStyle/>
          <a:p>
            <a:r>
              <a:rPr lang="zh-TW" altLang="en-US" dirty="0">
                <a:latin typeface="KaiTi" panose="02010609060101010101" pitchFamily="49" charset="-122"/>
                <a:ea typeface="KaiTi" panose="02010609060101010101" pitchFamily="49" charset="-122"/>
              </a:rPr>
              <a:t>我的神必棄絕他們、因為他們不聽從他．他們也必飄流在列國中</a:t>
            </a:r>
            <a:r>
              <a:rPr lang="en-US" altLang="zh-TW" dirty="0">
                <a:latin typeface="KaiTi" panose="02010609060101010101" pitchFamily="49" charset="-122"/>
                <a:ea typeface="KaiTi" panose="02010609060101010101" pitchFamily="49" charset="-122"/>
              </a:rPr>
              <a:t>(</a:t>
            </a:r>
            <a:r>
              <a:rPr lang="en-US" altLang="zh-TW" dirty="0"/>
              <a:t>9:17)</a:t>
            </a:r>
          </a:p>
          <a:p>
            <a:pPr>
              <a:buFont typeface="Wingdings" panose="05000000000000000000" pitchFamily="2" charset="2"/>
              <a:buChar char="v"/>
            </a:pPr>
            <a:r>
              <a:rPr lang="zh-TW" altLang="en-US" dirty="0">
                <a:latin typeface="KaiTi" panose="02010609060101010101" pitchFamily="49" charset="-122"/>
                <a:ea typeface="KaiTi" panose="02010609060101010101" pitchFamily="49" charset="-122"/>
              </a:rPr>
              <a:t>講這一句話時</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先知好像是將自己置身於事外</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根據推測</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可能是在南國猶大說的</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有些學者認為</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何西阿可能到過南國去作客座講員</a:t>
            </a:r>
            <a:r>
              <a:rPr lang="en-CA"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用自己同胞的迷失警惕南國</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今天</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以色列人因著宗教的偏差所招致的毀滅</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美國及歐洲基督教的沒落</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後基督教時代</a:t>
            </a:r>
            <a:r>
              <a:rPr lang="en-US" altLang="zh-TW" dirty="0">
                <a:latin typeface="KaiTi" panose="02010609060101010101" pitchFamily="49" charset="-122"/>
                <a:ea typeface="KaiTi" panose="02010609060101010101" pitchFamily="49" charset="-122"/>
              </a:rPr>
              <a:t>)</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也都是我們基督徒的警惕</a:t>
            </a:r>
            <a:endParaRPr lang="en-CA" altLang="zh-TW" dirty="0">
              <a:latin typeface="KaiTi" panose="02010609060101010101" pitchFamily="49" charset="-122"/>
              <a:ea typeface="KaiTi" panose="02010609060101010101" pitchFamily="49" charset="-122"/>
            </a:endParaRPr>
          </a:p>
          <a:p>
            <a:pPr>
              <a:buFont typeface="Wingdings" panose="05000000000000000000" pitchFamily="2" charset="2"/>
              <a:buChar char="Ø"/>
            </a:pPr>
            <a:r>
              <a:rPr lang="zh-TW" altLang="en-US" dirty="0">
                <a:latin typeface="KaiTi" panose="02010609060101010101" pitchFamily="49" charset="-122"/>
                <a:ea typeface="KaiTi" panose="02010609060101010101" pitchFamily="49" charset="-122"/>
              </a:rPr>
              <a:t>宗教的敗壞在於忽略神的啟示</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隨從周圍世俗的風潮</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以至於偏離神</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 變成一種得罪神的信仰</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對蒙神拯救</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成為屬神子民的人而言</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這是一種忘恩負義的邪惡</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很快地就要受到神的審判</a:t>
            </a:r>
            <a:r>
              <a:rPr lang="en-US" altLang="zh-TW" dirty="0">
                <a:latin typeface="KaiTi" panose="02010609060101010101" pitchFamily="49" charset="-122"/>
                <a:ea typeface="KaiTi" panose="02010609060101010101" pitchFamily="49" charset="-122"/>
              </a:rPr>
              <a:t>	</a:t>
            </a:r>
            <a:r>
              <a:rPr lang="en-US" altLang="zh-TW" dirty="0"/>
              <a:t> </a:t>
            </a:r>
            <a:endParaRPr lang="en-CA" dirty="0"/>
          </a:p>
          <a:p>
            <a:endParaRPr lang="en-CA" dirty="0"/>
          </a:p>
        </p:txBody>
      </p:sp>
    </p:spTree>
    <p:extLst>
      <p:ext uri="{BB962C8B-B14F-4D97-AF65-F5344CB8AC3E}">
        <p14:creationId xmlns:p14="http://schemas.microsoft.com/office/powerpoint/2010/main" val="80916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BBD318F-C6AA-4FBA-9E22-A9A383DCD6A5}"/>
              </a:ext>
            </a:extLst>
          </p:cNvPr>
          <p:cNvSpPr>
            <a:spLocks noGrp="1" noChangeArrowheads="1"/>
          </p:cNvSpPr>
          <p:nvPr>
            <p:ph type="title"/>
          </p:nvPr>
        </p:nvSpPr>
        <p:spPr/>
        <p:txBody>
          <a:bodyPr/>
          <a:lstStyle/>
          <a:p>
            <a:pPr eaLnBrk="1" hangingPunct="1"/>
            <a:r>
              <a:rPr lang="zh-TW" altLang="en-US" sz="3600">
                <a:ea typeface="標楷體" panose="03000509000000000000" pitchFamily="65" charset="-120"/>
              </a:rPr>
              <a:t>宗教的力量</a:t>
            </a:r>
          </a:p>
        </p:txBody>
      </p:sp>
      <p:sp>
        <p:nvSpPr>
          <p:cNvPr id="5123" name="Rectangle 3">
            <a:extLst>
              <a:ext uri="{FF2B5EF4-FFF2-40B4-BE49-F238E27FC236}">
                <a16:creationId xmlns:a16="http://schemas.microsoft.com/office/drawing/2014/main" id="{451E719B-12DA-4027-B113-911F73E206EA}"/>
              </a:ext>
            </a:extLst>
          </p:cNvPr>
          <p:cNvSpPr>
            <a:spLocks noGrp="1" noChangeArrowheads="1"/>
          </p:cNvSpPr>
          <p:nvPr>
            <p:ph type="body" idx="1"/>
          </p:nvPr>
        </p:nvSpPr>
        <p:spPr>
          <a:xfrm>
            <a:off x="838200" y="1825624"/>
            <a:ext cx="10515600" cy="4810067"/>
          </a:xfrm>
        </p:spPr>
        <p:txBody>
          <a:bodyPr/>
          <a:lstStyle/>
          <a:p>
            <a:pPr eaLnBrk="1" hangingPunct="1">
              <a:lnSpc>
                <a:spcPct val="80000"/>
              </a:lnSpc>
            </a:pPr>
            <a:r>
              <a:rPr lang="zh-TW" altLang="en-US" dirty="0">
                <a:latin typeface="標楷體" panose="03000509000000000000" pitchFamily="65" charset="-120"/>
                <a:ea typeface="標楷體" panose="03000509000000000000" pitchFamily="65" charset="-120"/>
              </a:rPr>
              <a:t>宗教 可以算是</a:t>
            </a:r>
            <a:r>
              <a:rPr lang="zh-TW" altLang="en-US" dirty="0">
                <a:latin typeface="Times New Roman" panose="02020603050405020304" pitchFamily="18" charset="0"/>
                <a:ea typeface="標楷體" panose="03000509000000000000" pitchFamily="65" charset="-120"/>
              </a:rPr>
              <a:t>地球上最有權勢和最普及的力量</a:t>
            </a:r>
            <a:r>
              <a:rPr lang="en-US" altLang="zh-TW" dirty="0">
                <a:latin typeface="Times New Roman" panose="02020603050405020304" pitchFamily="18" charset="0"/>
              </a:rPr>
              <a:t>. </a:t>
            </a:r>
            <a:r>
              <a:rPr lang="zh-TW" altLang="en-US" dirty="0">
                <a:latin typeface="標楷體" panose="03000509000000000000" pitchFamily="65" charset="-120"/>
                <a:ea typeface="標楷體" panose="03000509000000000000" pitchFamily="65" charset="-120"/>
              </a:rPr>
              <a:t>歷史上</a:t>
            </a:r>
            <a:r>
              <a:rPr lang="zh-TW" altLang="zh-TW" dirty="0"/>
              <a:t>，</a:t>
            </a:r>
            <a:r>
              <a:rPr lang="zh-TW" altLang="en-US" dirty="0">
                <a:latin typeface="標楷體" panose="03000509000000000000" pitchFamily="65" charset="-120"/>
                <a:ea typeface="標楷體" panose="03000509000000000000" pitchFamily="65" charset="-120"/>
              </a:rPr>
              <a:t> </a:t>
            </a:r>
            <a:r>
              <a:rPr lang="zh-TW" altLang="en-US" dirty="0">
                <a:latin typeface="Times New Roman" panose="02020603050405020304" pitchFamily="18" charset="0"/>
                <a:ea typeface="標楷體" panose="03000509000000000000" pitchFamily="65" charset="-120"/>
              </a:rPr>
              <a:t>宗教思想和宗教信仰已經啟發了無數個別的信徒及信仰的團體，使他們超越個人狹隘的興趣去追求更高的價值和真理</a:t>
            </a:r>
            <a:r>
              <a:rPr lang="en-US" altLang="zh-TW" dirty="0">
                <a:latin typeface="Times New Roman" panose="02020603050405020304" pitchFamily="18" charset="0"/>
              </a:rPr>
              <a:t>. </a:t>
            </a:r>
            <a:r>
              <a:rPr lang="zh-TW" altLang="en-US" dirty="0">
                <a:latin typeface="Times New Roman" panose="02020603050405020304" pitchFamily="18" charset="0"/>
                <a:ea typeface="標楷體" panose="03000509000000000000" pitchFamily="65" charset="-120"/>
              </a:rPr>
              <a:t>歷史的記錄顯示</a:t>
            </a:r>
            <a:r>
              <a:rPr lang="zh-TW" altLang="zh-TW" dirty="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愛</a:t>
            </a:r>
            <a:r>
              <a:rPr lang="zh-TW" altLang="zh-TW" dirty="0"/>
              <a:t>、</a:t>
            </a:r>
            <a:r>
              <a:rPr lang="zh-TW" altLang="en-US" dirty="0">
                <a:latin typeface="標楷體" panose="03000509000000000000" pitchFamily="65" charset="-120"/>
                <a:ea typeface="標楷體" panose="03000509000000000000" pitchFamily="65" charset="-120"/>
              </a:rPr>
              <a:t>犧牲</a:t>
            </a:r>
            <a:r>
              <a:rPr lang="zh-TW" altLang="zh-TW" dirty="0"/>
              <a:t>、</a:t>
            </a:r>
            <a:r>
              <a:rPr lang="zh-TW" altLang="en-US" dirty="0">
                <a:latin typeface="標楷體" panose="03000509000000000000" pitchFamily="65" charset="-120"/>
                <a:ea typeface="標楷體" panose="03000509000000000000" pitchFamily="65" charset="-120"/>
              </a:rPr>
              <a:t>服務他人的珍貴情操多半是源自</a:t>
            </a:r>
            <a:r>
              <a:rPr lang="zh-TW" altLang="en-US" dirty="0">
                <a:latin typeface="Times New Roman" panose="02020603050405020304" pitchFamily="18" charset="0"/>
                <a:ea typeface="標楷體" panose="03000509000000000000" pitchFamily="65" charset="-120"/>
              </a:rPr>
              <a:t>深度的宗教信仰</a:t>
            </a:r>
            <a:r>
              <a:rPr lang="en-US" altLang="zh-TW" dirty="0">
                <a:latin typeface="Times New Roman" panose="02020603050405020304" pitchFamily="18" charset="0"/>
              </a:rPr>
              <a:t>. </a:t>
            </a:r>
          </a:p>
          <a:p>
            <a:pPr eaLnBrk="1" hangingPunct="1">
              <a:lnSpc>
                <a:spcPct val="80000"/>
              </a:lnSpc>
            </a:pPr>
            <a:r>
              <a:rPr lang="zh-TW" altLang="en-US" dirty="0">
                <a:latin typeface="Times New Roman" panose="02020603050405020304" pitchFamily="18" charset="0"/>
                <a:ea typeface="標楷體" panose="03000509000000000000" pitchFamily="65" charset="-120"/>
              </a:rPr>
              <a:t>同時</a:t>
            </a:r>
            <a:r>
              <a:rPr lang="en-US" altLang="zh-TW" dirty="0">
                <a:latin typeface="Times New Roman" panose="02020603050405020304" pitchFamily="18" charset="0"/>
              </a:rPr>
              <a:t>, </a:t>
            </a:r>
            <a:r>
              <a:rPr lang="zh-TW" altLang="en-US" dirty="0">
                <a:latin typeface="Times New Roman" panose="02020603050405020304" pitchFamily="18" charset="0"/>
                <a:ea typeface="標楷體" panose="03000509000000000000" pitchFamily="65" charset="-120"/>
              </a:rPr>
              <a:t>歷史也清楚顯示了</a:t>
            </a:r>
            <a:r>
              <a:rPr lang="zh-TW" altLang="en-US" dirty="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宗教也經常和人類最邪惡的行為直接關聯，</a:t>
            </a:r>
            <a:r>
              <a:rPr lang="zh-TW" altLang="en-US" dirty="0">
                <a:latin typeface="Times New Roman" panose="02020603050405020304" pitchFamily="18" charset="0"/>
              </a:rPr>
              <a:t> </a:t>
            </a:r>
            <a:r>
              <a:rPr lang="zh-TW" altLang="en-US" dirty="0">
                <a:latin typeface="Times New Roman" panose="02020603050405020304" pitchFamily="18" charset="0"/>
                <a:ea typeface="標楷體" panose="03000509000000000000" pitchFamily="65" charset="-120"/>
              </a:rPr>
              <a:t>造成了不幸的事實</a:t>
            </a:r>
            <a:r>
              <a:rPr lang="zh-TW" altLang="en-US" dirty="0"/>
              <a:t>，</a:t>
            </a:r>
            <a:r>
              <a:rPr lang="zh-TW" altLang="en-US" dirty="0">
                <a:latin typeface="Times New Roman" panose="02020603050405020304" pitchFamily="18" charset="0"/>
                <a:ea typeface="標楷體" panose="03000509000000000000" pitchFamily="65" charset="-120"/>
              </a:rPr>
              <a:t>就是</a:t>
            </a:r>
            <a:r>
              <a:rPr lang="zh-TW" altLang="en-US" dirty="0">
                <a:ea typeface="標楷體" panose="03000509000000000000" pitchFamily="65" charset="-120"/>
              </a:rPr>
              <a:t>更多戰爭被宗教所引發</a:t>
            </a:r>
            <a:r>
              <a:rPr lang="en-US" altLang="zh-TW" dirty="0">
                <a:latin typeface="Times New Roman" panose="02020603050405020304" pitchFamily="18" charset="0"/>
              </a:rPr>
              <a:t>, </a:t>
            </a:r>
            <a:r>
              <a:rPr lang="zh-TW" altLang="en-US" dirty="0">
                <a:latin typeface="標楷體" panose="03000509000000000000" pitchFamily="65" charset="-120"/>
                <a:ea typeface="標楷體" panose="03000509000000000000" pitchFamily="65" charset="-120"/>
              </a:rPr>
              <a:t>更多人被殺害。 近日來</a:t>
            </a:r>
            <a:r>
              <a:rPr lang="zh-TW"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打著宗教名義的邪惡行徑，比任何人類機構的力量更多</a:t>
            </a:r>
            <a:r>
              <a:rPr lang="zh-TW" altLang="en-US" dirty="0"/>
              <a:t>。</a:t>
            </a:r>
            <a:endParaRPr lang="zh-TW" altLang="en-US" dirty="0">
              <a:latin typeface="標楷體" panose="03000509000000000000" pitchFamily="65" charset="-120"/>
              <a:ea typeface="標楷體" panose="03000509000000000000" pitchFamily="65" charset="-120"/>
            </a:endParaRPr>
          </a:p>
          <a:p>
            <a:pPr eaLnBrk="1" hangingPunct="1">
              <a:lnSpc>
                <a:spcPct val="80000"/>
              </a:lnSpc>
            </a:pPr>
            <a:r>
              <a:rPr lang="en-US" altLang="zh-TW" sz="1200" dirty="0"/>
              <a:t>Charles Kimball, </a:t>
            </a:r>
            <a:r>
              <a:rPr lang="en-US" altLang="zh-TW" sz="1200" i="1" dirty="0"/>
              <a:t>When Religion Becomes Evil</a:t>
            </a:r>
            <a:r>
              <a:rPr lang="en-US" altLang="zh-TW" sz="1200" dirty="0"/>
              <a:t> (New York, NY: HarperCollins, 2002), 1.</a:t>
            </a:r>
          </a:p>
          <a:p>
            <a:pPr eaLnBrk="1" hangingPunct="1">
              <a:lnSpc>
                <a:spcPct val="80000"/>
              </a:lnSpc>
            </a:pPr>
            <a:endParaRPr lang="en-US" altLang="zh-TW" sz="1200" dirty="0"/>
          </a:p>
          <a:p>
            <a:pPr eaLnBrk="1" hangingPunct="1">
              <a:lnSpc>
                <a:spcPct val="80000"/>
              </a:lnSpc>
              <a:buFont typeface="Wingdings" panose="05000000000000000000" pitchFamily="2" charset="2"/>
              <a:buChar char="Ø"/>
            </a:pPr>
            <a:r>
              <a:rPr lang="zh-TW" altLang="en-US" dirty="0">
                <a:latin typeface="KaiTi" panose="02010609060101010101" pitchFamily="49" charset="-122"/>
                <a:ea typeface="KaiTi" panose="02010609060101010101" pitchFamily="49" charset="-122"/>
              </a:rPr>
              <a:t>那麼</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號稱是信靠真神</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建立在真神啟示的信仰又如何呢</a:t>
            </a:r>
            <a:r>
              <a:rPr lang="en-US" altLang="zh-TW" dirty="0"/>
              <a:t>?</a:t>
            </a:r>
            <a:r>
              <a:rPr lang="zh-TW" altLang="en-US" dirty="0">
                <a:latin typeface="KaiTi" panose="02010609060101010101" pitchFamily="49" charset="-122"/>
                <a:ea typeface="KaiTi" panose="02010609060101010101" pitchFamily="49" charset="-122"/>
              </a:rPr>
              <a:t>我們會因此表現都是好的嗎</a:t>
            </a:r>
            <a:r>
              <a:rPr lang="en-US" altLang="zh-TW" dirty="0">
                <a:latin typeface="KaiTi" panose="02010609060101010101" pitchFamily="49" charset="-122"/>
                <a:ea typeface="KaiTi" panose="02010609060101010101" pitchFamily="49" charset="-122"/>
              </a:rPr>
              <a:t>?</a:t>
            </a:r>
            <a:br>
              <a:rPr lang="en-US" altLang="zh-TW" dirty="0">
                <a:latin typeface="KaiTi" panose="02010609060101010101" pitchFamily="49" charset="-122"/>
                <a:ea typeface="KaiTi" panose="02010609060101010101" pitchFamily="49" charset="-122"/>
              </a:rPr>
            </a:br>
            <a:endParaRPr lang="en-US" altLang="zh-TW"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801666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D48E6-4AE3-4548-8A59-303D79A0873C}"/>
              </a:ext>
            </a:extLst>
          </p:cNvPr>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後基督教時代</a:t>
            </a:r>
            <a:r>
              <a:rPr lang="en-CA" altLang="zh-TW" dirty="0">
                <a:latin typeface="KaiTi" panose="02010609060101010101" pitchFamily="49" charset="-122"/>
                <a:ea typeface="KaiTi" panose="02010609060101010101" pitchFamily="49" charset="-122"/>
              </a:rPr>
              <a:t>- </a:t>
            </a:r>
            <a:r>
              <a:rPr lang="zh-TW" altLang="en-US" dirty="0">
                <a:latin typeface="KaiTi" panose="02010609060101010101" pitchFamily="49" charset="-122"/>
                <a:ea typeface="KaiTi" panose="02010609060101010101" pitchFamily="49" charset="-122"/>
              </a:rPr>
              <a:t>如此基督教</a:t>
            </a:r>
            <a:r>
              <a:rPr lang="en-US" altLang="zh-TW" dirty="0"/>
              <a:t>?</a:t>
            </a:r>
            <a:endParaRPr lang="en-CA" dirty="0"/>
          </a:p>
        </p:txBody>
      </p:sp>
      <p:sp>
        <p:nvSpPr>
          <p:cNvPr id="3" name="Content Placeholder 2">
            <a:extLst>
              <a:ext uri="{FF2B5EF4-FFF2-40B4-BE49-F238E27FC236}">
                <a16:creationId xmlns:a16="http://schemas.microsoft.com/office/drawing/2014/main" id="{275D0578-92A1-49A9-A153-7F56859382B3}"/>
              </a:ext>
            </a:extLst>
          </p:cNvPr>
          <p:cNvSpPr>
            <a:spLocks noGrp="1"/>
          </p:cNvSpPr>
          <p:nvPr>
            <p:ph idx="1"/>
          </p:nvPr>
        </p:nvSpPr>
        <p:spPr>
          <a:xfrm>
            <a:off x="838200" y="1825625"/>
            <a:ext cx="10515600" cy="4667250"/>
          </a:xfrm>
        </p:spPr>
        <p:txBody>
          <a:bodyPr>
            <a:normAutofit fontScale="85000" lnSpcReduction="10000"/>
          </a:bodyPr>
          <a:lstStyle/>
          <a:p>
            <a:r>
              <a:rPr lang="en-CA" dirty="0"/>
              <a:t>Moral values of a Christian is no different than those who consider themselves as non-Christians.</a:t>
            </a:r>
            <a:r>
              <a:rPr lang="zh-TW" altLang="en-US" dirty="0">
                <a:latin typeface="KaiTi" panose="02010609060101010101" pitchFamily="49" charset="-122"/>
                <a:ea typeface="KaiTi" panose="02010609060101010101" pitchFamily="49" charset="-122"/>
              </a:rPr>
              <a:t>基督徒的道德價值觀與那些自稱非基督徒的無異</a:t>
            </a:r>
          </a:p>
          <a:p>
            <a:r>
              <a:rPr lang="zh-TW" altLang="en-US" dirty="0">
                <a:latin typeface="KaiTi" panose="02010609060101010101" pitchFamily="49" charset="-122"/>
                <a:ea typeface="KaiTi" panose="02010609060101010101" pitchFamily="49" charset="-122"/>
              </a:rPr>
              <a:t>聖經帶</a:t>
            </a:r>
            <a:r>
              <a:rPr lang="en-CA"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離婚率，謀殺、青少年懷孕、健康整體率差，各種性病</a:t>
            </a:r>
            <a:r>
              <a:rPr lang="en-CA"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艾滋病毒</a:t>
            </a:r>
            <a:r>
              <a:rPr lang="en-CA"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艾滋病，單親家庭，嬰兒死亡率，並在全國肥胖率都高於全國</a:t>
            </a:r>
            <a:r>
              <a:rPr lang="en-CA" dirty="0"/>
              <a:t> </a:t>
            </a:r>
            <a:br>
              <a:rPr lang="en-CA" dirty="0"/>
            </a:br>
            <a:r>
              <a:rPr lang="en-CA" u="sng" dirty="0">
                <a:hlinkClick r:id="rId2"/>
              </a:rPr>
              <a:t>http://www.stopthereligiousright.org/biblebelt.htm</a:t>
            </a:r>
            <a:r>
              <a:rPr lang="en-CA" dirty="0"/>
              <a:t> </a:t>
            </a:r>
            <a:br>
              <a:rPr lang="en-CA" dirty="0"/>
            </a:br>
            <a:r>
              <a:rPr lang="en-CA" dirty="0"/>
              <a:t>Bible Belt: leads in divorces, murders, teen pregnancy, and STD infection rates. </a:t>
            </a:r>
          </a:p>
          <a:p>
            <a:r>
              <a:rPr lang="en-CA" dirty="0"/>
              <a:t>#1 reason pastors leave the ministry — Church people are not willing to go the same direction and goal of the pastor. Pastors believe God wants them to go in one direction but the people are not willing to follow or change.</a:t>
            </a:r>
            <a:r>
              <a:rPr lang="zh-TW" altLang="en-US" dirty="0">
                <a:latin typeface="KaiTi" panose="02010609060101010101" pitchFamily="49" charset="-122"/>
                <a:ea typeface="KaiTi" panose="02010609060101010101" pitchFamily="49" charset="-122"/>
              </a:rPr>
              <a:t>有一個理由讓牧師離開教牧事工</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教會的人不願配合牧師走同一方向與目標</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牧師相信神要他們往某一個方向，但人們都不願意跟隨或改變</a:t>
            </a:r>
            <a:endParaRPr lang="en-CA" altLang="zh-TW" dirty="0">
              <a:latin typeface="KaiTi" panose="02010609060101010101" pitchFamily="49" charset="-122"/>
              <a:ea typeface="KaiTi" panose="02010609060101010101" pitchFamily="49" charset="-122"/>
            </a:endParaRPr>
          </a:p>
          <a:p>
            <a:r>
              <a:rPr lang="en-CA" dirty="0"/>
              <a:t>Many denominations report an 「empty pulpit crisis」. They cannot find ministers willing to fill positions.</a:t>
            </a:r>
            <a:r>
              <a:rPr lang="zh-TW" altLang="en-US" dirty="0">
                <a:latin typeface="KaiTi" panose="02010609060101010101" pitchFamily="49" charset="-122"/>
                <a:ea typeface="KaiTi" panose="02010609060101010101" pitchFamily="49" charset="-122"/>
              </a:rPr>
              <a:t>許多宗派報導「講壇空曠危機」，他們找不到牧師填滿</a:t>
            </a:r>
          </a:p>
          <a:p>
            <a:endParaRPr lang="zh-TW" altLang="en-US" dirty="0"/>
          </a:p>
          <a:p>
            <a:endParaRPr lang="en-CA" dirty="0"/>
          </a:p>
        </p:txBody>
      </p:sp>
    </p:spTree>
    <p:extLst>
      <p:ext uri="{BB962C8B-B14F-4D97-AF65-F5344CB8AC3E}">
        <p14:creationId xmlns:p14="http://schemas.microsoft.com/office/powerpoint/2010/main" val="3486579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TW" altLang="en-US" dirty="0">
                <a:latin typeface="KaiTi" panose="02010609060101010101" pitchFamily="49" charset="-122"/>
                <a:ea typeface="KaiTi" panose="02010609060101010101" pitchFamily="49" charset="-122"/>
              </a:rPr>
              <a:t>掛名真神的信仰</a:t>
            </a: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838200" y="1825624"/>
            <a:ext cx="10515600" cy="4893957"/>
          </a:xfrm>
        </p:spPr>
        <p:txBody>
          <a:bodyPr>
            <a:normAutofit lnSpcReduction="10000"/>
          </a:bodyPr>
          <a:lstStyle/>
          <a:p>
            <a:r>
              <a:rPr lang="zh-TW" altLang="en-US" sz="3200" dirty="0">
                <a:latin typeface="KaiTi" panose="02010609060101010101" pitchFamily="49" charset="-122"/>
                <a:ea typeface="KaiTi" panose="02010609060101010101" pitchFamily="49" charset="-122"/>
              </a:rPr>
              <a:t>耶羅波安帶了十個支派從所羅門的國度分離出來</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王上</a:t>
            </a:r>
            <a:r>
              <a:rPr lang="en-CA" altLang="zh-TW" sz="3200" dirty="0">
                <a:latin typeface="KaiTi" panose="02010609060101010101" pitchFamily="49" charset="-122"/>
                <a:ea typeface="KaiTi" panose="02010609060101010101" pitchFamily="49" charset="-122"/>
              </a:rPr>
              <a:t>12:20),</a:t>
            </a:r>
            <a:r>
              <a:rPr lang="zh-TW" altLang="en-US" sz="3200" dirty="0">
                <a:latin typeface="KaiTi" panose="02010609060101010101" pitchFamily="49" charset="-122"/>
                <a:ea typeface="KaiTi" panose="02010609060101010101" pitchFamily="49" charset="-122"/>
              </a:rPr>
              <a:t>建立了</a:t>
            </a:r>
            <a:r>
              <a:rPr lang="zh-TW" altLang="en-US" sz="3200" u="sng" dirty="0">
                <a:latin typeface="KaiTi" panose="02010609060101010101" pitchFamily="49" charset="-122"/>
                <a:ea typeface="KaiTi" panose="02010609060101010101" pitchFamily="49" charset="-122"/>
              </a:rPr>
              <a:t>北國以色列</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但是</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為了防止民心因著</a:t>
            </a:r>
            <a:r>
              <a:rPr lang="zh-TW" altLang="en-US" sz="3200" u="sng" dirty="0">
                <a:latin typeface="KaiTi" panose="02010609060101010101" pitchFamily="49" charset="-122"/>
                <a:ea typeface="KaiTi" panose="02010609060101010101" pitchFamily="49" charset="-122"/>
              </a:rPr>
              <a:t>耶路撒冷的聖殿</a:t>
            </a:r>
            <a:r>
              <a:rPr lang="zh-TW" altLang="en-US" sz="3200" dirty="0">
                <a:latin typeface="KaiTi" panose="02010609060101010101" pitchFamily="49" charset="-122"/>
                <a:ea typeface="KaiTi" panose="02010609060101010101" pitchFamily="49" charset="-122"/>
              </a:rPr>
              <a:t>而偏向</a:t>
            </a:r>
            <a:r>
              <a:rPr lang="zh-TW" altLang="en-US" sz="3200" u="sng" dirty="0">
                <a:latin typeface="KaiTi" panose="02010609060101010101" pitchFamily="49" charset="-122"/>
                <a:ea typeface="KaiTi" panose="02010609060101010101" pitchFamily="49" charset="-122"/>
              </a:rPr>
              <a:t>南國猶大</a:t>
            </a:r>
            <a:r>
              <a:rPr lang="zh-CN" altLang="en-US"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他在但和伯特利設立了</a:t>
            </a:r>
            <a:r>
              <a:rPr lang="zh-TW" altLang="en-US"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金牛犢的信仰</a:t>
            </a:r>
            <a:r>
              <a:rPr lang="en-CA" altLang="zh-TW"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號稱是領他們出埃及的神</a:t>
            </a:r>
            <a:r>
              <a:rPr lang="en-US"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這是</a:t>
            </a:r>
            <a:r>
              <a:rPr lang="zh-TW" altLang="en-US"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為了</a:t>
            </a:r>
            <a:r>
              <a:rPr lang="zh-TW" altLang="en-US" sz="32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政治目的</a:t>
            </a:r>
            <a:r>
              <a:rPr lang="zh-TW" altLang="en-US"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而設的宗教</a:t>
            </a:r>
            <a:r>
              <a:rPr lang="en-CA" altLang="zh-TW"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王上</a:t>
            </a:r>
            <a:r>
              <a:rPr lang="en-CA" altLang="zh-TW" sz="3200" dirty="0">
                <a:latin typeface="KaiTi" panose="02010609060101010101" pitchFamily="49" charset="-122"/>
                <a:ea typeface="KaiTi" panose="02010609060101010101" pitchFamily="49" charset="-122"/>
              </a:rPr>
              <a:t>12:26-30,</a:t>
            </a:r>
            <a:r>
              <a:rPr lang="zh-TW" altLang="en-US" sz="3200" dirty="0">
                <a:latin typeface="KaiTi" panose="02010609060101010101" pitchFamily="49" charset="-122"/>
                <a:ea typeface="KaiTi" panose="02010609060101010101" pitchFamily="49" charset="-122"/>
              </a:rPr>
              <a:t>前例</a:t>
            </a:r>
            <a:r>
              <a:rPr lang="en-CA" altLang="zh-TW" sz="3200" dirty="0">
                <a:latin typeface="KaiTi" panose="02010609060101010101" pitchFamily="49" charset="-122"/>
                <a:ea typeface="KaiTi" panose="02010609060101010101" pitchFamily="49" charset="-122"/>
              </a:rPr>
              <a:t>,</a:t>
            </a:r>
            <a:r>
              <a:rPr lang="en-CA" altLang="zh-TW"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 </a:t>
            </a:r>
            <a:r>
              <a:rPr lang="zh-TW" altLang="en-US" sz="3200" dirty="0">
                <a:latin typeface="KaiTi" panose="02010609060101010101" pitchFamily="49" charset="-122"/>
                <a:ea typeface="KaiTi" panose="02010609060101010101" pitchFamily="49" charset="-122"/>
              </a:rPr>
              <a:t>出</a:t>
            </a:r>
            <a:r>
              <a:rPr lang="en-CA" altLang="zh-TW" sz="3200" dirty="0">
                <a:latin typeface="KaiTi" panose="02010609060101010101" pitchFamily="49" charset="-122"/>
                <a:ea typeface="KaiTi" panose="02010609060101010101" pitchFamily="49" charset="-122"/>
              </a:rPr>
              <a:t>32:4</a:t>
            </a:r>
            <a:r>
              <a:rPr lang="en-US" altLang="zh-TW" sz="3200" dirty="0">
                <a:latin typeface="KaiTi" panose="02010609060101010101" pitchFamily="49" charset="-122"/>
                <a:ea typeface="KaiTi" panose="02010609060101010101" pitchFamily="49" charset="-122"/>
              </a:rPr>
              <a:t>)</a:t>
            </a:r>
            <a:r>
              <a:rPr lang="zh-CN" altLang="en-US"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加上</a:t>
            </a:r>
            <a:r>
              <a:rPr lang="zh-TW" altLang="en-US" sz="3200" u="sng" dirty="0">
                <a:latin typeface="KaiTi" panose="02010609060101010101" pitchFamily="49" charset="-122"/>
                <a:ea typeface="KaiTi" panose="02010609060101010101" pitchFamily="49" charset="-122"/>
              </a:rPr>
              <a:t>巴力</a:t>
            </a:r>
            <a:r>
              <a:rPr lang="zh-TW" altLang="en-US" sz="3200" dirty="0">
                <a:latin typeface="KaiTi" panose="02010609060101010101" pitchFamily="49" charset="-122"/>
                <a:ea typeface="KaiTi" panose="02010609060101010101" pitchFamily="49" charset="-122"/>
              </a:rPr>
              <a:t>的汙染</a:t>
            </a:r>
            <a:r>
              <a:rPr lang="en-US" altLang="zh-TW" sz="3200" dirty="0">
                <a:latin typeface="KaiTi" panose="02010609060101010101" pitchFamily="49" charset="-122"/>
                <a:ea typeface="KaiTi" panose="02010609060101010101" pitchFamily="49" charset="-122"/>
              </a:rPr>
              <a:t>(</a:t>
            </a:r>
            <a:r>
              <a:rPr lang="zh-TW" altLang="en-US"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周圍的</a:t>
            </a:r>
            <a:r>
              <a:rPr lang="zh-TW" altLang="en-US" sz="3200"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邪教</a:t>
            </a:r>
            <a:r>
              <a:rPr lang="en-US"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在這種敗壞的宗教環境中</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單單敬拜耶和華是沒有前途的</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參與混合耶和華</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金牛犢</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巴力的敬拜才是當時主流的信仰</a:t>
            </a:r>
            <a:r>
              <a:rPr lang="en-CA" altLang="zh-TW" sz="3200" dirty="0">
                <a:latin typeface="KaiTi" panose="02010609060101010101" pitchFamily="49" charset="-122"/>
                <a:ea typeface="KaiTi" panose="02010609060101010101" pitchFamily="49" charset="-122"/>
              </a:rPr>
              <a:t>…</a:t>
            </a:r>
            <a:r>
              <a:rPr lang="zh-CN" altLang="en-US"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當時的以色列人就因為這種混雜的宗教而敗壞了自己</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招惹神的憤怒</a:t>
            </a:r>
            <a:r>
              <a:rPr lang="en-CA" altLang="zh-TW" sz="3200" dirty="0">
                <a:latin typeface="KaiTi" panose="02010609060101010101" pitchFamily="49" charset="-122"/>
                <a:ea typeface="KaiTi" panose="02010609060101010101" pitchFamily="49" charset="-122"/>
              </a:rPr>
              <a:t>.</a:t>
            </a:r>
            <a:endParaRPr lang="en-CA" altLang="zh-TW" sz="32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endParaRPr>
          </a:p>
          <a:p>
            <a:pPr>
              <a:buFont typeface="Wingdings" panose="05000000000000000000" pitchFamily="2" charset="2"/>
              <a:buChar char="Ø"/>
            </a:pPr>
            <a:r>
              <a:rPr lang="zh-TW" altLang="en-US" sz="3200" dirty="0">
                <a:latin typeface="KaiTi" panose="02010609060101010101" pitchFamily="49" charset="-122"/>
                <a:ea typeface="KaiTi" panose="02010609060101010101" pitchFamily="49" charset="-122"/>
              </a:rPr>
              <a:t>基督徒想要追求合神心意的信仰</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一定要隨時按著聖經做神學的反思</a:t>
            </a:r>
            <a:r>
              <a:rPr lang="en-CA" altLang="zh-TW" sz="3200" dirty="0">
                <a:latin typeface="KaiTi" panose="02010609060101010101" pitchFamily="49" charset="-122"/>
                <a:ea typeface="KaiTi" panose="02010609060101010101" pitchFamily="49" charset="-122"/>
              </a:rPr>
              <a:t>,</a:t>
            </a:r>
            <a:r>
              <a:rPr lang="zh-TW" altLang="en-US" sz="3200" dirty="0">
                <a:latin typeface="KaiTi" panose="02010609060101010101" pitchFamily="49" charset="-122"/>
                <a:ea typeface="KaiTi" panose="02010609060101010101" pitchFamily="49" charset="-122"/>
              </a:rPr>
              <a:t>尋求純正的信仰</a:t>
            </a:r>
            <a:endParaRPr lang="en-CA" sz="3200"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564660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altLang="zh-TW" dirty="0">
                <a:latin typeface="KaiTi" panose="02010609060101010101" pitchFamily="49" charset="-122"/>
                <a:ea typeface="KaiTi" panose="02010609060101010101" pitchFamily="49" charset="-122"/>
              </a:rPr>
            </a:br>
            <a:r>
              <a:rPr lang="zh-TW" altLang="en-US" dirty="0">
                <a:latin typeface="KaiTi" panose="02010609060101010101" pitchFamily="49" charset="-122"/>
                <a:ea typeface="KaiTi" panose="02010609060101010101" pitchFamily="49" charset="-122"/>
              </a:rPr>
              <a:t>信仰的反思</a:t>
            </a:r>
            <a:br>
              <a:rPr lang="en-US" altLang="zh-TW" dirty="0">
                <a:latin typeface="KaiTi" panose="02010609060101010101" pitchFamily="49" charset="-122"/>
                <a:ea typeface="KaiTi" panose="02010609060101010101" pitchFamily="49" charset="-122"/>
              </a:rPr>
            </a:br>
            <a:endParaRPr lang="en-CA" dirty="0"/>
          </a:p>
        </p:txBody>
      </p:sp>
      <p:sp>
        <p:nvSpPr>
          <p:cNvPr id="3" name="Content Placeholder 2"/>
          <p:cNvSpPr>
            <a:spLocks noGrp="1"/>
          </p:cNvSpPr>
          <p:nvPr>
            <p:ph idx="1"/>
          </p:nvPr>
        </p:nvSpPr>
        <p:spPr>
          <a:xfrm>
            <a:off x="838200" y="1690688"/>
            <a:ext cx="10515600" cy="4995337"/>
          </a:xfrm>
        </p:spPr>
        <p:txBody>
          <a:bodyPr>
            <a:normAutofit lnSpcReduction="10000"/>
          </a:bodyPr>
          <a:lstStyle/>
          <a:p>
            <a:pPr marL="971550" lvl="1" indent="-514350">
              <a:buFont typeface="+mj-lt"/>
              <a:buAutoNum type="arabicPeriod"/>
            </a:pPr>
            <a:r>
              <a:rPr lang="zh-TW" altLang="en-US" sz="2800" dirty="0">
                <a:latin typeface="KaiTi" panose="02010609060101010101" pitchFamily="49" charset="-122"/>
                <a:ea typeface="KaiTi" panose="02010609060101010101" pitchFamily="49" charset="-122"/>
              </a:rPr>
              <a:t>你的儀式、教義或神學都是建立在什麼樣的</a:t>
            </a:r>
            <a:r>
              <a:rPr lang="zh-TW" altLang="en-US" sz="28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基礎</a:t>
            </a:r>
            <a:r>
              <a:rPr lang="en-US"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聖經</a:t>
            </a:r>
            <a:r>
              <a:rPr lang="en-US" altLang="zh-CN"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某一套系統</a:t>
            </a:r>
            <a:r>
              <a:rPr lang="en-CA"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某個群體的共同信仰</a:t>
            </a:r>
            <a:r>
              <a:rPr lang="en-US" altLang="zh-CN"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某個人物的說法</a:t>
            </a:r>
            <a:r>
              <a:rPr lang="en-CA" altLang="zh-TW" sz="2800" dirty="0">
                <a:latin typeface="KaiTi" panose="02010609060101010101" pitchFamily="49" charset="-122"/>
                <a:ea typeface="KaiTi" panose="02010609060101010101" pitchFamily="49" charset="-122"/>
              </a:rPr>
              <a:t>..</a:t>
            </a:r>
            <a:r>
              <a:rPr lang="en-US" altLang="zh-TW" sz="2800" dirty="0">
                <a:latin typeface="KaiTi" panose="02010609060101010101" pitchFamily="49" charset="-122"/>
                <a:ea typeface="KaiTi" panose="02010609060101010101" pitchFamily="49" charset="-122"/>
              </a:rPr>
              <a:t>)</a:t>
            </a:r>
          </a:p>
          <a:p>
            <a:pPr marL="971550" lvl="1" indent="-514350">
              <a:buFont typeface="+mj-lt"/>
              <a:buAutoNum type="arabicPeriod"/>
            </a:pPr>
            <a:r>
              <a:rPr lang="zh-TW" altLang="en-US" sz="2800" dirty="0">
                <a:latin typeface="KaiTi" panose="02010609060101010101" pitchFamily="49" charset="-122"/>
                <a:ea typeface="KaiTi" panose="02010609060101010101" pitchFamily="49" charset="-122"/>
              </a:rPr>
              <a:t>這個信仰背後的</a:t>
            </a:r>
            <a:r>
              <a:rPr lang="zh-TW" altLang="en-US" sz="28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思想理論</a:t>
            </a:r>
            <a:r>
              <a:rPr lang="zh-TW" altLang="en-US" sz="2800" dirty="0">
                <a:latin typeface="KaiTi" panose="02010609060101010101" pitchFamily="49" charset="-122"/>
                <a:ea typeface="KaiTi" panose="02010609060101010101" pitchFamily="49" charset="-122"/>
              </a:rPr>
              <a:t>是用什麼方式發展出來的</a:t>
            </a:r>
            <a:r>
              <a:rPr lang="en-US"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謊言</a:t>
            </a:r>
            <a:r>
              <a:rPr lang="en-CA"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慾望</a:t>
            </a:r>
            <a:r>
              <a:rPr lang="en-CA"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偏執</a:t>
            </a:r>
            <a:r>
              <a:rPr lang="en-CA"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情感</a:t>
            </a:r>
            <a:r>
              <a:rPr lang="en-US" altLang="zh-CN"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理性</a:t>
            </a:r>
            <a:r>
              <a:rPr lang="en-US" altLang="zh-CN"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神蹟</a:t>
            </a:r>
            <a:r>
              <a:rPr lang="en-US" altLang="zh-CN"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歷史事實</a:t>
            </a:r>
            <a:r>
              <a:rPr lang="en-CA"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聖經</a:t>
            </a:r>
            <a:r>
              <a:rPr lang="en-CA" altLang="zh-TW" sz="2800" dirty="0">
                <a:latin typeface="KaiTi" panose="02010609060101010101" pitchFamily="49" charset="-122"/>
                <a:ea typeface="KaiTi" panose="02010609060101010101" pitchFamily="49" charset="-122"/>
              </a:rPr>
              <a:t>..</a:t>
            </a:r>
            <a:r>
              <a:rPr lang="en-US" altLang="zh-TW" sz="2800" dirty="0">
                <a:latin typeface="KaiTi" panose="02010609060101010101" pitchFamily="49" charset="-122"/>
                <a:ea typeface="KaiTi" panose="02010609060101010101" pitchFamily="49" charset="-122"/>
              </a:rPr>
              <a:t>)</a:t>
            </a:r>
          </a:p>
          <a:p>
            <a:pPr marL="971550" lvl="1" indent="-514350">
              <a:buFont typeface="+mj-lt"/>
              <a:buAutoNum type="arabicPeriod"/>
            </a:pPr>
            <a:r>
              <a:rPr lang="zh-TW" altLang="en-US" sz="2800" dirty="0">
                <a:latin typeface="KaiTi" panose="02010609060101010101" pitchFamily="49" charset="-122"/>
                <a:ea typeface="KaiTi" panose="02010609060101010101" pitchFamily="49" charset="-122"/>
              </a:rPr>
              <a:t>實踐這個信仰的結果</a:t>
            </a:r>
            <a:r>
              <a:rPr lang="en-CA"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帶給你的是自高自傲</a:t>
            </a:r>
            <a:r>
              <a:rPr lang="en-CA"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自私自利</a:t>
            </a:r>
            <a:r>
              <a:rPr lang="en-CA" altLang="zh-TW"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自以為是的效果</a:t>
            </a:r>
            <a:r>
              <a:rPr lang="zh-CN" altLang="en-US" sz="2800" dirty="0">
                <a:latin typeface="KaiTi" panose="02010609060101010101" pitchFamily="49" charset="-122"/>
                <a:ea typeface="KaiTi" panose="02010609060101010101" pitchFamily="49" charset="-122"/>
              </a:rPr>
              <a:t>，</a:t>
            </a:r>
            <a:r>
              <a:rPr lang="zh-TW" altLang="en-US" sz="2800" dirty="0">
                <a:latin typeface="KaiTi" panose="02010609060101010101" pitchFamily="49" charset="-122"/>
                <a:ea typeface="KaiTi" panose="02010609060101010101" pitchFamily="49" charset="-122"/>
              </a:rPr>
              <a:t>還是榮神益人的</a:t>
            </a:r>
            <a:r>
              <a:rPr lang="zh-TW" altLang="en-US" sz="2800"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果子</a:t>
            </a:r>
            <a:endParaRPr lang="en-US" altLang="zh-TW" sz="2800" dirty="0">
              <a:latin typeface="KaiTi" panose="02010609060101010101" pitchFamily="49" charset="-122"/>
              <a:ea typeface="KaiTi" panose="02010609060101010101" pitchFamily="49" charset="-122"/>
            </a:endParaRPr>
          </a:p>
          <a:p>
            <a:r>
              <a:rPr lang="zh-TW" altLang="en-US" dirty="0">
                <a:latin typeface="KaiTi" panose="02010609060101010101" pitchFamily="49" charset="-122"/>
                <a:ea typeface="KaiTi" panose="02010609060101010101" pitchFamily="49" charset="-122"/>
              </a:rPr>
              <a:t>神所啟示的</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教義</a:t>
            </a:r>
            <a:r>
              <a:rPr lang="zh-TW" altLang="en-US" dirty="0">
                <a:latin typeface="KaiTi" panose="02010609060101010101" pitchFamily="49" charset="-122"/>
                <a:ea typeface="KaiTi" panose="02010609060101010101" pitchFamily="49" charset="-122"/>
              </a:rPr>
              <a:t>或</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神學</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除了要建立在</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神的啟示</a:t>
            </a:r>
            <a:r>
              <a:rPr lang="zh-TW" altLang="en-US" dirty="0">
                <a:latin typeface="KaiTi" panose="02010609060101010101" pitchFamily="49" charset="-122"/>
                <a:ea typeface="KaiTi" panose="02010609060101010101" pitchFamily="49" charset="-122"/>
              </a:rPr>
              <a:t>上</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聖經</a:t>
            </a:r>
            <a:r>
              <a:rPr lang="zh-CN" altLang="en-US"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也要</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真實的歷史</a:t>
            </a:r>
            <a:r>
              <a:rPr lang="en-CA"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 </a:t>
            </a:r>
            <a:r>
              <a:rPr lang="zh-TW" altLang="en-US" dirty="0">
                <a:latin typeface="KaiTi" panose="02010609060101010101" pitchFamily="49" charset="-122"/>
                <a:ea typeface="KaiTi" panose="02010609060101010101" pitchFamily="49" charset="-122"/>
              </a:rPr>
              <a:t>當神的真理被抽離了歷史</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變得只能在理性的真空中談論</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不能在現實生活中實踐</a:t>
            </a:r>
            <a:r>
              <a:rPr lang="en-CA" altLang="zh-TW"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一個出於神的信仰</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一定會引導我們</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活出榮神益人的生活</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聖靈的果子</a:t>
            </a:r>
            <a:r>
              <a:rPr lang="en-US" altLang="zh-TW" dirty="0">
                <a:latin typeface="KaiTi" panose="02010609060101010101" pitchFamily="49" charset="-122"/>
                <a:ea typeface="KaiTi" panose="02010609060101010101" pitchFamily="49" charset="-122"/>
              </a:rPr>
              <a:t>)</a:t>
            </a:r>
          </a:p>
          <a:p>
            <a:pPr>
              <a:buFont typeface="Wingdings" panose="05000000000000000000" pitchFamily="2" charset="2"/>
              <a:buChar char="Ø"/>
            </a:pPr>
            <a:r>
              <a:rPr lang="zh-TW" altLang="en-US" dirty="0">
                <a:latin typeface="KaiTi" panose="02010609060101010101" pitchFamily="49" charset="-122"/>
                <a:ea typeface="KaiTi" panose="02010609060101010101" pitchFamily="49" charset="-122"/>
              </a:rPr>
              <a:t>小心</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只要是</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偏離神</a:t>
            </a:r>
            <a:r>
              <a:rPr lang="en-CA"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聖經</a:t>
            </a:r>
            <a:r>
              <a:rPr lang="en-CA"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實踐的信仰</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都會自取其罪</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高舉某種神學</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自以為正統的教會尤其要格外的小心</a:t>
            </a:r>
            <a:endParaRPr lang="en-US" altLang="zh-TW" dirty="0">
              <a:latin typeface="KaiTi" panose="02010609060101010101" pitchFamily="49" charset="-122"/>
              <a:ea typeface="KaiTi" panose="02010609060101010101" pitchFamily="49" charset="-122"/>
            </a:endParaRPr>
          </a:p>
          <a:p>
            <a:endParaRPr lang="en-US" altLang="zh-TW" dirty="0">
              <a:latin typeface="KaiTi" panose="02010609060101010101" pitchFamily="49" charset="-122"/>
              <a:ea typeface="KaiTi" panose="02010609060101010101" pitchFamily="49" charset="-122"/>
            </a:endParaRPr>
          </a:p>
          <a:p>
            <a:endParaRPr lang="en-US" altLang="zh-TW" dirty="0">
              <a:latin typeface="KaiTi" panose="02010609060101010101" pitchFamily="49" charset="-122"/>
              <a:ea typeface="KaiTi" panose="02010609060101010101" pitchFamily="49" charset="-122"/>
            </a:endParaRPr>
          </a:p>
          <a:p>
            <a:endParaRPr lang="en-CA" dirty="0"/>
          </a:p>
        </p:txBody>
      </p:sp>
    </p:spTree>
    <p:extLst>
      <p:ext uri="{BB962C8B-B14F-4D97-AF65-F5344CB8AC3E}">
        <p14:creationId xmlns:p14="http://schemas.microsoft.com/office/powerpoint/2010/main" val="2711942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19666-CF0B-4AC1-AED3-5B7F59024A0A}"/>
              </a:ext>
            </a:extLst>
          </p:cNvPr>
          <p:cNvSpPr>
            <a:spLocks noGrp="1"/>
          </p:cNvSpPr>
          <p:nvPr>
            <p:ph type="title"/>
          </p:nvPr>
        </p:nvSpPr>
        <p:spPr/>
        <p:txBody>
          <a:bodyPr/>
          <a:lstStyle/>
          <a:p>
            <a:pPr marL="857250" indent="-857250">
              <a:buFont typeface="+mj-lt"/>
              <a:buAutoNum type="romanUcPeriod"/>
            </a:pPr>
            <a:r>
              <a:rPr lang="zh-TW" altLang="en-US" dirty="0">
                <a:latin typeface="KaiTi" panose="02010609060101010101" pitchFamily="49" charset="-122"/>
                <a:ea typeface="KaiTi" panose="02010609060101010101" pitchFamily="49" charset="-122"/>
              </a:rPr>
              <a:t>藐視神的啟示</a:t>
            </a:r>
            <a:endParaRPr lang="en-CA"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0A16C3D4-11CC-454C-A614-DD30AD0216B9}"/>
              </a:ext>
            </a:extLst>
          </p:cNvPr>
          <p:cNvSpPr>
            <a:spLocks noGrp="1"/>
          </p:cNvSpPr>
          <p:nvPr>
            <p:ph idx="1"/>
          </p:nvPr>
        </p:nvSpPr>
        <p:spPr>
          <a:xfrm>
            <a:off x="838200" y="1825625"/>
            <a:ext cx="10515600" cy="4856530"/>
          </a:xfrm>
        </p:spPr>
        <p:txBody>
          <a:bodyPr>
            <a:normAutofit/>
          </a:bodyPr>
          <a:lstStyle/>
          <a:p>
            <a:r>
              <a:rPr lang="zh-TW" altLang="en-US" dirty="0">
                <a:latin typeface="KaiTi" panose="02010609060101010101" pitchFamily="49" charset="-122"/>
                <a:ea typeface="KaiTi" panose="02010609060101010101" pitchFamily="49" charset="-122"/>
              </a:rPr>
              <a:t>你用口</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吹角</a:t>
            </a:r>
            <a:r>
              <a:rPr lang="zh-TW" altLang="en-US" dirty="0">
                <a:latin typeface="KaiTi" panose="02010609060101010101" pitchFamily="49" charset="-122"/>
                <a:ea typeface="KaiTi" panose="02010609060101010101" pitchFamily="49" charset="-122"/>
              </a:rPr>
              <a:t>罷．敵人</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如鷹</a:t>
            </a:r>
            <a:r>
              <a:rPr lang="zh-TW" altLang="en-US" dirty="0">
                <a:latin typeface="KaiTi" panose="02010609060101010101" pitchFamily="49" charset="-122"/>
                <a:ea typeface="KaiTi" panose="02010609060101010101" pitchFamily="49" charset="-122"/>
              </a:rPr>
              <a:t>來攻打耶和華的家、</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因為這民</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違背我的約、干犯我的律法</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	</a:t>
            </a:r>
            <a:r>
              <a:rPr lang="zh-TW" altLang="en-US" dirty="0">
                <a:latin typeface="KaiTi" panose="02010609060101010101" pitchFamily="49" charset="-122"/>
                <a:ea typeface="KaiTi" panose="02010609060101010101" pitchFamily="49" charset="-122"/>
              </a:rPr>
              <a:t>他們必</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呼叫</a:t>
            </a:r>
            <a:r>
              <a:rPr lang="zh-TW" altLang="en-US" dirty="0">
                <a:latin typeface="KaiTi" panose="02010609060101010101" pitchFamily="49" charset="-122"/>
                <a:ea typeface="KaiTi" panose="02010609060101010101" pitchFamily="49" charset="-122"/>
              </a:rPr>
              <a:t>我說</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、我的神阿、我們以色列認識你了</a:t>
            </a:r>
            <a:r>
              <a:rPr lang="zh-TW" altLang="en-US" dirty="0">
                <a:latin typeface="KaiTi" panose="02010609060101010101" pitchFamily="49" charset="-122"/>
                <a:ea typeface="KaiTi" panose="02010609060101010101" pitchFamily="49" charset="-122"/>
              </a:rPr>
              <a:t>。以色列</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丟棄良善</a:t>
            </a:r>
            <a:r>
              <a:rPr lang="zh-TW" altLang="en-US" dirty="0">
                <a:latin typeface="KaiTi" panose="02010609060101010101" pitchFamily="49" charset="-122"/>
                <a:ea typeface="KaiTi" panose="02010609060101010101" pitchFamily="49" charset="-122"/>
              </a:rPr>
              <a:t>、仇敵必追逼他 </a:t>
            </a:r>
            <a:r>
              <a:rPr lang="en-US" altLang="zh-TW" dirty="0"/>
              <a:t>(</a:t>
            </a:r>
            <a:r>
              <a:rPr lang="en-CA" altLang="zh-TW" dirty="0"/>
              <a:t>8:1-3</a:t>
            </a:r>
            <a:r>
              <a:rPr lang="en-US" altLang="zh-TW" dirty="0"/>
              <a:t>)</a:t>
            </a:r>
          </a:p>
          <a:p>
            <a:pPr>
              <a:buFont typeface="Wingdings" panose="05000000000000000000" pitchFamily="2" charset="2"/>
              <a:buChar char="Ø"/>
            </a:pP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吹角</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又是一個警告</a:t>
            </a:r>
            <a:r>
              <a:rPr lang="en-US" altLang="zh-CN"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敵人兇猛攻擊</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如鷹</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的警告</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以色列原本與神有盟約</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耶和華的家</a:t>
            </a:r>
            <a:r>
              <a:rPr lang="en-US" altLang="zh-TW" dirty="0">
                <a:latin typeface="KaiTi" panose="02010609060101010101" pitchFamily="49" charset="-122"/>
                <a:ea typeface="KaiTi" panose="02010609060101010101" pitchFamily="49" charset="-122"/>
              </a:rPr>
              <a:t>)</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又有神給他們的啟示</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應該會受到神的眷顧保佑</a:t>
            </a:r>
            <a:r>
              <a:rPr lang="en-CA" altLang="zh-TW" dirty="0">
                <a:latin typeface="KaiTi" panose="02010609060101010101" pitchFamily="49" charset="-122"/>
                <a:ea typeface="KaiTi" panose="02010609060101010101" pitchFamily="49" charset="-122"/>
              </a:rPr>
              <a:t>, </a:t>
            </a:r>
            <a:r>
              <a:rPr lang="zh-TW" altLang="en-US" dirty="0">
                <a:latin typeface="KaiTi" panose="02010609060101010101" pitchFamily="49" charset="-122"/>
                <a:ea typeface="KaiTi" panose="02010609060101010101" pitchFamily="49" charset="-122"/>
              </a:rPr>
              <a:t>是什麼樣的情況使這個號稱為耶和華的家會受到敵人的追殺和攻擊</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因為</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神給他們這災禍的原因</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他們在</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信仰上一個根本的錯誤</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表面上是向神呼求</a:t>
            </a:r>
            <a:r>
              <a:rPr lang="en-US" altLang="zh-CN"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與神拉關係</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我的神阿、我們以色列認識你了</a:t>
            </a:r>
            <a:r>
              <a:rPr lang="en-US" altLang="zh-TW"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背後卻是</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丟棄良善</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美好的</a:t>
            </a:r>
            <a:r>
              <a:rPr lang="en-US" altLang="zh-CN"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能平安生活的條件</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與</a:t>
            </a:r>
            <a:r>
              <a:rPr lang="en-US" altLang="zh-CN" dirty="0">
                <a:latin typeface="KaiTi" panose="02010609060101010101" pitchFamily="49" charset="-122"/>
                <a:ea typeface="KaiTi" panose="02010609060101010101" pitchFamily="49" charset="-122"/>
              </a:rPr>
              <a:t>6</a:t>
            </a:r>
            <a:r>
              <a:rPr lang="zh-CN" altLang="en-US" dirty="0">
                <a:latin typeface="KaiTi" panose="02010609060101010101" pitchFamily="49" charset="-122"/>
                <a:ea typeface="KaiTi" panose="02010609060101010101" pitchFamily="49" charset="-122"/>
              </a:rPr>
              <a:t>：</a:t>
            </a:r>
            <a:r>
              <a:rPr lang="en-US" altLang="zh-CN" dirty="0">
                <a:latin typeface="KaiTi" panose="02010609060101010101" pitchFamily="49" charset="-122"/>
                <a:ea typeface="KaiTi" panose="02010609060101010101" pitchFamily="49" charset="-122"/>
              </a:rPr>
              <a:t>6</a:t>
            </a:r>
            <a:r>
              <a:rPr lang="zh-TW" altLang="en-US" dirty="0">
                <a:latin typeface="KaiTi" panose="02010609060101010101" pitchFamily="49" charset="-122"/>
                <a:ea typeface="KaiTi" panose="02010609060101010101" pitchFamily="49" charset="-122"/>
              </a:rPr>
              <a:t>不同字</a:t>
            </a:r>
            <a:r>
              <a:rPr lang="en-US" altLang="zh-TW"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根本就是棄絕割斷了</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與神的盟約</a:t>
            </a:r>
            <a:r>
              <a:rPr lang="en-US" altLang="zh-TW" dirty="0">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違背我的約</a:t>
            </a:r>
            <a:r>
              <a:rPr lang="zh-CN"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en-US"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違反了這</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盟約的條款</a:t>
            </a:r>
            <a:r>
              <a:rPr lang="en-US" altLang="zh-TW" dirty="0">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干犯我的律法</a:t>
            </a:r>
            <a:r>
              <a:rPr lang="en-US" altLang="zh-TW" dirty="0">
                <a:latin typeface="KaiTi" panose="02010609060101010101" pitchFamily="49" charset="-122"/>
                <a:ea typeface="KaiTi" panose="02010609060101010101" pitchFamily="49" charset="-122"/>
              </a:rPr>
              <a:t>)</a:t>
            </a:r>
            <a:endParaRPr lang="zh-TW" altLang="en-US"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446587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隨心所欲</a:t>
            </a: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838200" y="1825625"/>
            <a:ext cx="10515600" cy="4801678"/>
          </a:xfrm>
        </p:spPr>
        <p:txBody>
          <a:bodyPr>
            <a:normAutofit/>
          </a:bodyPr>
          <a:lstStyle/>
          <a:p>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他們立君王、卻不由我、他們立首領、我卻不認．他們用金銀為自己製造偶像、以致被剪除 </a:t>
            </a:r>
            <a:r>
              <a:rPr lang="en-US" altLang="zh-TW" dirty="0">
                <a:latin typeface="KaiTi" panose="02010609060101010101" pitchFamily="49" charset="-122"/>
                <a:ea typeface="KaiTi" panose="02010609060101010101" pitchFamily="49" charset="-122"/>
              </a:rPr>
              <a:t>(8:4)	</a:t>
            </a:r>
          </a:p>
          <a:p>
            <a:r>
              <a:rPr lang="zh-TW" altLang="en-US" dirty="0">
                <a:latin typeface="KaiTi" panose="02010609060101010101" pitchFamily="49" charset="-122"/>
                <a:ea typeface="KaiTi" panose="02010609060101010101" pitchFamily="49" charset="-122"/>
              </a:rPr>
              <a:t>因著藐視神的話</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以色列滅亡前的君王都不再是</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由神所差遣的先知來選立</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意味著由神揀選</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按神的話來領導</a:t>
            </a:r>
            <a:r>
              <a:rPr lang="en-US" altLang="zh-TW"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而是隨心所欲地靠著詭詐和暴力來奪取</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沒有神的認可</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也沒有神的祝福和保佑</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都是把整個屬神子民帶向滅亡的領導</a:t>
            </a:r>
            <a:r>
              <a:rPr lang="zh-CN" altLang="en-US" dirty="0">
                <a:latin typeface="KaiTi" panose="02010609060101010101" pitchFamily="49" charset="-122"/>
                <a:ea typeface="KaiTi" panose="02010609060101010101" pitchFamily="49" charset="-122"/>
              </a:rPr>
              <a:t>。</a:t>
            </a:r>
            <a:endParaRPr lang="en-CA" altLang="zh-CN" dirty="0">
              <a:latin typeface="KaiTi" panose="02010609060101010101" pitchFamily="49" charset="-122"/>
              <a:ea typeface="KaiTi" panose="02010609060101010101" pitchFamily="49" charset="-122"/>
            </a:endParaRPr>
          </a:p>
          <a:p>
            <a:pPr>
              <a:buFont typeface="Wingdings" panose="05000000000000000000" pitchFamily="2" charset="2"/>
              <a:buChar char="Ø"/>
            </a:pPr>
            <a:r>
              <a:rPr lang="zh-TW" altLang="en-US" dirty="0">
                <a:latin typeface="KaiTi" panose="02010609060101010101" pitchFamily="49" charset="-122"/>
                <a:ea typeface="KaiTi" panose="02010609060101010101" pitchFamily="49" charset="-122"/>
              </a:rPr>
              <a:t>今天的教會受到世俗</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個人主義</a:t>
            </a:r>
            <a:r>
              <a:rPr lang="en-CA"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民主主義</a:t>
            </a:r>
            <a:r>
              <a:rPr lang="zh-TW" altLang="en-US" dirty="0">
                <a:latin typeface="KaiTi" panose="02010609060101010101" pitchFamily="49" charset="-122"/>
                <a:ea typeface="KaiTi" panose="02010609060101010101" pitchFamily="49" charset="-122"/>
              </a:rPr>
              <a:t>的影響</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過分強調民意</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個人的選舉權</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華人則是強調情面關係</a:t>
            </a:r>
            <a:r>
              <a:rPr lang="en-US" altLang="zh-TW" dirty="0">
                <a:latin typeface="KaiTi" panose="02010609060101010101" pitchFamily="49" charset="-122"/>
                <a:ea typeface="KaiTi" panose="02010609060101010101" pitchFamily="49" charset="-122"/>
              </a:rPr>
              <a:t>)</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所以</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我們會成立</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聘牧委員會</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來選牧師</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我們會按交情去支持某個長老</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卻不去問</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神的旨意究竟是什麼</a:t>
            </a:r>
            <a:r>
              <a:rPr lang="en-US" altLang="zh-TW" dirty="0">
                <a:latin typeface="KaiTi" panose="02010609060101010101" pitchFamily="49" charset="-122"/>
                <a:ea typeface="KaiTi" panose="02010609060101010101" pitchFamily="49" charset="-122"/>
              </a:rPr>
              <a:t> </a:t>
            </a:r>
            <a:endParaRPr lang="en-CA" altLang="zh-CN" dirty="0">
              <a:latin typeface="KaiTi" panose="02010609060101010101" pitchFamily="49" charset="-122"/>
              <a:ea typeface="KaiTi" panose="02010609060101010101" pitchFamily="49" charset="-122"/>
            </a:endParaRPr>
          </a:p>
          <a:p>
            <a:endParaRPr lang="zh-TW" altLang="en-US"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480462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9B1C3-BD41-4EE8-AEC9-F8195E5E1F6F}"/>
              </a:ext>
            </a:extLst>
          </p:cNvPr>
          <p:cNvSpPr>
            <a:spLocks noGrp="1"/>
          </p:cNvSpPr>
          <p:nvPr>
            <p:ph type="title"/>
          </p:nvPr>
        </p:nvSpPr>
        <p:spPr/>
        <p:txBody>
          <a:bodyPr/>
          <a:lstStyle/>
          <a:p>
            <a:r>
              <a:rPr lang="zh-TW" altLang="en-US" dirty="0">
                <a:latin typeface="KaiTi" panose="02010609060101010101" pitchFamily="49" charset="-122"/>
                <a:ea typeface="KaiTi" panose="02010609060101010101" pitchFamily="49" charset="-122"/>
              </a:rPr>
              <a:t>取罪的信仰</a:t>
            </a:r>
            <a:endParaRPr lang="en-CA" dirty="0">
              <a:latin typeface="KaiTi" panose="02010609060101010101" pitchFamily="49" charset="-122"/>
              <a:ea typeface="KaiTi" panose="02010609060101010101" pitchFamily="49" charset="-122"/>
            </a:endParaRPr>
          </a:p>
        </p:txBody>
      </p:sp>
      <p:sp>
        <p:nvSpPr>
          <p:cNvPr id="3" name="Content Placeholder 2">
            <a:extLst>
              <a:ext uri="{FF2B5EF4-FFF2-40B4-BE49-F238E27FC236}">
                <a16:creationId xmlns:a16="http://schemas.microsoft.com/office/drawing/2014/main" id="{E9225A52-5CF3-47E6-A525-3FFB4B935053}"/>
              </a:ext>
            </a:extLst>
          </p:cNvPr>
          <p:cNvSpPr>
            <a:spLocks noGrp="1"/>
          </p:cNvSpPr>
          <p:nvPr>
            <p:ph idx="1"/>
          </p:nvPr>
        </p:nvSpPr>
        <p:spPr>
          <a:xfrm>
            <a:off x="838200" y="1901825"/>
            <a:ext cx="10515600" cy="4591050"/>
          </a:xfrm>
        </p:spPr>
        <p:txBody>
          <a:bodyPr/>
          <a:lstStyle/>
          <a:p>
            <a:r>
              <a:rPr lang="zh-TW" altLang="en-US" dirty="0">
                <a:latin typeface="KaiTi" panose="02010609060101010101" pitchFamily="49" charset="-122"/>
                <a:ea typeface="KaiTi" panose="02010609060101010101" pitchFamily="49" charset="-122"/>
              </a:rPr>
              <a:t>這樣做的人竟然還</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心存夢幻</a:t>
            </a:r>
            <a:r>
              <a:rPr lang="en-CA"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想要從自己所設立的宗教</a:t>
            </a:r>
            <a:r>
              <a:rPr lang="en-CA" altLang="zh-TW"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領導到得祝福</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其實是</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加倍的惹神憤怒</a:t>
            </a:r>
            <a:r>
              <a:rPr lang="en-US" altLang="zh-TW" dirty="0">
                <a:latin typeface="KaiTi" panose="02010609060101010101" pitchFamily="49" charset="-122"/>
                <a:ea typeface="KaiTi" panose="02010609060101010101" pitchFamily="49" charset="-122"/>
              </a:rPr>
              <a:t>:</a:t>
            </a:r>
            <a:r>
              <a:rPr lang="zh-TW" altLang="en-US" u="sng" dirty="0">
                <a:latin typeface="KaiTi" panose="02010609060101010101" pitchFamily="49" charset="-122"/>
                <a:ea typeface="KaiTi" panose="02010609060101010101" pitchFamily="49" charset="-122"/>
              </a:rPr>
              <a:t>撒瑪利亞</a:t>
            </a:r>
            <a:r>
              <a:rPr lang="zh-TW" altLang="en-US" dirty="0">
                <a:latin typeface="KaiTi" panose="02010609060101010101" pitchFamily="49" charset="-122"/>
                <a:ea typeface="KaiTi" panose="02010609060101010101" pitchFamily="49" charset="-122"/>
              </a:rPr>
              <a:t>阿</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泛指</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整個崇邪敗壞的以色列</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、耶和華已經丟棄你的牛犢．我的怒氣向拜牛犢的人發作．他們到幾時方能無罪呢</a:t>
            </a:r>
            <a:r>
              <a:rPr lang="en-US" altLang="zh-TW"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哀嘆</a:t>
            </a:r>
            <a:r>
              <a:rPr lang="en-US" altLang="zh-CN"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他們有無罪的一天嗎</a:t>
            </a:r>
            <a:r>
              <a:rPr lang="en-US" altLang="zh-TW" dirty="0">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有可能脫離偶像</a:t>
            </a:r>
            <a:r>
              <a:rPr lang="zh-CN"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清清潔潔的單單事奉神</a:t>
            </a:r>
            <a:r>
              <a:rPr lang="zh-CN"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可能永遠不會吧</a:t>
            </a:r>
            <a:r>
              <a:rPr lang="en-CA" altLang="zh-TW" dirty="0">
                <a:latin typeface="KaiTi" panose="02010609060101010101" pitchFamily="49" charset="-122"/>
                <a:ea typeface="KaiTi" panose="02010609060101010101" pitchFamily="49" charset="-122"/>
              </a:rPr>
              <a:t>, 8:</a:t>
            </a:r>
            <a:r>
              <a:rPr lang="en-US" altLang="zh-CN" dirty="0">
                <a:latin typeface="KaiTi" panose="02010609060101010101" pitchFamily="49" charset="-122"/>
                <a:ea typeface="KaiTi" panose="02010609060101010101" pitchFamily="49" charset="-122"/>
              </a:rPr>
              <a:t>5</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以法蓮</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增添祭壇取罪</a:t>
            </a:r>
            <a:r>
              <a:rPr lang="zh-TW" altLang="en-US" dirty="0">
                <a:latin typeface="KaiTi" panose="02010609060101010101" pitchFamily="49" charset="-122"/>
                <a:ea typeface="KaiTi" panose="02010609060101010101" pitchFamily="49" charset="-122"/>
              </a:rPr>
              <a:t>、因此、</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祭壇使他犯罪</a:t>
            </a:r>
            <a:r>
              <a:rPr lang="en-US" altLang="zh-TW" dirty="0">
                <a:latin typeface="KaiTi" panose="02010609060101010101" pitchFamily="49" charset="-122"/>
                <a:ea typeface="KaiTi" panose="02010609060101010101" pitchFamily="49" charset="-122"/>
              </a:rPr>
              <a:t>(</a:t>
            </a:r>
            <a:r>
              <a:rPr lang="en-US" altLang="zh-CN" dirty="0">
                <a:latin typeface="KaiTi" panose="02010609060101010101" pitchFamily="49" charset="-122"/>
                <a:ea typeface="KaiTi" panose="02010609060101010101" pitchFamily="49" charset="-122"/>
              </a:rPr>
              <a:t>8</a:t>
            </a:r>
            <a:r>
              <a:rPr lang="zh-CN" altLang="en-US"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11)</a:t>
            </a:r>
          </a:p>
          <a:p>
            <a:pPr>
              <a:buFont typeface="Wingdings" panose="05000000000000000000" pitchFamily="2" charset="2"/>
              <a:buChar char="Ø"/>
            </a:pP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拜假神的人</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敗壞宗教信仰的背後</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總是得不到真正的平安</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得罪真神</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軟弱孤單</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甚至招來邪靈的騷擾、攻擊、附身、掌控</a:t>
            </a:r>
            <a:r>
              <a:rPr lang="en-CA" altLang="zh-TW" dirty="0">
                <a:latin typeface="KaiTi" panose="02010609060101010101" pitchFamily="49" charset="-122"/>
                <a:ea typeface="KaiTi" panose="02010609060101010101" pitchFamily="49" charset="-122"/>
              </a:rPr>
              <a:t>,</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到頭來</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你只會走投無路</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即使是到處找人結盟或幫助</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也總是會遇人不淑</a:t>
            </a:r>
            <a:r>
              <a:rPr lang="en-US" altLang="zh-TW" dirty="0">
                <a:latin typeface="KaiTi" panose="02010609060101010101" pitchFamily="49" charset="-122"/>
                <a:ea typeface="KaiTi" panose="02010609060101010101" pitchFamily="49" charset="-122"/>
              </a:rPr>
              <a:t>:	 </a:t>
            </a:r>
            <a:endParaRPr lang="zh-TW" altLang="en-US" dirty="0">
              <a:latin typeface="KaiTi" panose="02010609060101010101" pitchFamily="49" charset="-122"/>
              <a:ea typeface="KaiTi" panose="02010609060101010101" pitchFamily="49" charset="-122"/>
            </a:endParaRPr>
          </a:p>
          <a:p>
            <a:endParaRPr lang="en-CA" dirty="0"/>
          </a:p>
        </p:txBody>
      </p:sp>
    </p:spTree>
    <p:extLst>
      <p:ext uri="{BB962C8B-B14F-4D97-AF65-F5344CB8AC3E}">
        <p14:creationId xmlns:p14="http://schemas.microsoft.com/office/powerpoint/2010/main" val="2579100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altLang="zh-TW" dirty="0"/>
            </a:br>
            <a:r>
              <a:rPr lang="zh-TW" altLang="en-US" dirty="0">
                <a:latin typeface="KaiTi" panose="02010609060101010101" pitchFamily="49" charset="-122"/>
                <a:ea typeface="KaiTi" panose="02010609060101010101" pitchFamily="49" charset="-122"/>
              </a:rPr>
              <a:t> 遇人不淑</a:t>
            </a:r>
            <a:br>
              <a:rPr lang="en-US" altLang="zh-TW" dirty="0">
                <a:latin typeface="KaiTi" panose="02010609060101010101" pitchFamily="49" charset="-122"/>
                <a:ea typeface="KaiTi" panose="02010609060101010101" pitchFamily="49" charset="-122"/>
              </a:rPr>
            </a:br>
            <a:endParaRPr lang="en-CA" dirty="0">
              <a:latin typeface="KaiTi" panose="02010609060101010101" pitchFamily="49" charset="-122"/>
              <a:ea typeface="KaiTi" panose="02010609060101010101" pitchFamily="49" charset="-122"/>
            </a:endParaRPr>
          </a:p>
        </p:txBody>
      </p:sp>
      <p:sp>
        <p:nvSpPr>
          <p:cNvPr id="3" name="Content Placeholder 2"/>
          <p:cNvSpPr>
            <a:spLocks noGrp="1"/>
          </p:cNvSpPr>
          <p:nvPr>
            <p:ph idx="1"/>
          </p:nvPr>
        </p:nvSpPr>
        <p:spPr>
          <a:xfrm>
            <a:off x="838200" y="1825625"/>
            <a:ext cx="10515600" cy="4667250"/>
          </a:xfrm>
        </p:spPr>
        <p:txBody>
          <a:bodyPr>
            <a:normAutofit/>
          </a:bodyPr>
          <a:lstStyle/>
          <a:p>
            <a:r>
              <a:rPr lang="zh-TW" altLang="en-US" dirty="0">
                <a:latin typeface="KaiTi" panose="02010609060101010101" pitchFamily="49" charset="-122"/>
                <a:ea typeface="KaiTi" panose="02010609060101010101" pitchFamily="49" charset="-122"/>
              </a:rPr>
              <a:t>以色列被吞喫．現今在列國中、好像人不喜悅的器皿。</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他們投奔亞述</a:t>
            </a:r>
            <a:r>
              <a:rPr lang="zh-TW" altLang="en-US" dirty="0">
                <a:latin typeface="KaiTi" panose="02010609060101010101" pitchFamily="49" charset="-122"/>
                <a:ea typeface="KaiTi" panose="02010609060101010101" pitchFamily="49" charset="-122"/>
              </a:rPr>
              <a:t>、如同獨行的野驢．</a:t>
            </a:r>
            <a:r>
              <a:rPr lang="zh-TW" altLang="en-US" u="sng" dirty="0">
                <a:latin typeface="KaiTi" panose="02010609060101010101" pitchFamily="49" charset="-122"/>
                <a:ea typeface="KaiTi" panose="02010609060101010101" pitchFamily="49" charset="-122"/>
              </a:rPr>
              <a:t>以法蓮</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賄買朋黨</a:t>
            </a:r>
            <a:r>
              <a:rPr lang="zh-TW" altLang="en-US" dirty="0">
                <a:latin typeface="KaiTi" panose="02010609060101010101" pitchFamily="49" charset="-122"/>
                <a:ea typeface="KaiTi" panose="02010609060101010101" pitchFamily="49" charset="-122"/>
              </a:rPr>
              <a:t>。他們雖在列邦中</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賄買人</a:t>
            </a:r>
            <a:r>
              <a:rPr lang="zh-TW" altLang="en-US" dirty="0">
                <a:latin typeface="KaiTi" panose="02010609060101010101" pitchFamily="49" charset="-122"/>
                <a:ea typeface="KaiTi" panose="02010609060101010101" pitchFamily="49" charset="-122"/>
              </a:rPr>
              <a:t>、現在我卻要聚集懲罰他們．他們因</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君王和首領所加的重擔</a:t>
            </a:r>
            <a:r>
              <a:rPr lang="zh-TW" altLang="en-US" dirty="0">
                <a:latin typeface="KaiTi" panose="02010609060101010101" pitchFamily="49" charset="-122"/>
                <a:ea typeface="KaiTi" panose="02010609060101010101" pitchFamily="49" charset="-122"/>
              </a:rPr>
              <a:t>、</a:t>
            </a:r>
            <a:r>
              <a:rPr lang="zh-TW" altLang="en-US" b="1" dirty="0">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日漸衰微</a:t>
            </a:r>
            <a:r>
              <a:rPr lang="en-US" altLang="zh-TW" dirty="0">
                <a:latin typeface="KaiTi" panose="02010609060101010101" pitchFamily="49" charset="-122"/>
                <a:ea typeface="KaiTi" panose="02010609060101010101" pitchFamily="49" charset="-122"/>
              </a:rPr>
              <a:t>(8:8</a:t>
            </a:r>
            <a:r>
              <a:rPr lang="en-US" altLang="zh-CN" dirty="0">
                <a:latin typeface="KaiTi" panose="02010609060101010101" pitchFamily="49" charset="-122"/>
                <a:ea typeface="KaiTi" panose="02010609060101010101" pitchFamily="49" charset="-122"/>
              </a:rPr>
              <a:t>-10</a:t>
            </a:r>
            <a:r>
              <a:rPr lang="en-US" altLang="zh-TW" dirty="0">
                <a:latin typeface="KaiTi" panose="02010609060101010101" pitchFamily="49" charset="-122"/>
                <a:ea typeface="KaiTi" panose="02010609060101010101" pitchFamily="49" charset="-122"/>
              </a:rPr>
              <a:t>)</a:t>
            </a:r>
            <a:endParaRPr lang="en-US" altLang="zh-CN" dirty="0">
              <a:latin typeface="KaiTi" panose="02010609060101010101" pitchFamily="49" charset="-122"/>
              <a:ea typeface="KaiTi" panose="02010609060101010101" pitchFamily="49" charset="-122"/>
            </a:endParaRPr>
          </a:p>
          <a:p>
            <a:pPr>
              <a:buFont typeface="Wingdings" panose="05000000000000000000" pitchFamily="2" charset="2"/>
              <a:buChar char="v"/>
            </a:pP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天下沒有白吃的午餐</a:t>
            </a:r>
            <a:r>
              <a:rPr lang="en-US" altLang="zh-TW" dirty="0">
                <a:latin typeface="KaiTi" panose="02010609060101010101" pitchFamily="49" charset="-122"/>
                <a:ea typeface="KaiTi" panose="02010609060101010101" pitchFamily="49" charset="-122"/>
              </a:rPr>
              <a:t>” (</a:t>
            </a:r>
            <a:r>
              <a:rPr lang="zh-TW" altLang="en-US" dirty="0">
                <a:latin typeface="KaiTi" panose="02010609060101010101" pitchFamily="49" charset="-122"/>
                <a:ea typeface="KaiTi" panose="02010609060101010101" pitchFamily="49" charset="-122"/>
              </a:rPr>
              <a:t>被詐騙</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常常</a:t>
            </a:r>
            <a:r>
              <a:rPr lang="en-US"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是因為你自己有所圖而中了人的詭計</a:t>
            </a:r>
            <a:r>
              <a:rPr lang="en-US" altLang="zh-TW"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你所投靠的人必然會要你付出更大的代價</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正像以色列人為了投靠亞述或埃及人</a:t>
            </a:r>
            <a:r>
              <a:rPr lang="zh-CN" altLang="en-US"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必須付出大量貢銀和喪權辱國的代價</a:t>
            </a:r>
            <a:r>
              <a:rPr lang="zh-CN" altLang="en-US" dirty="0">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離了神</a:t>
            </a:r>
            <a:r>
              <a:rPr lang="zh-CN"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只想要倚靠人</a:t>
            </a:r>
            <a:r>
              <a:rPr lang="zh-CN"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a:t>
            </a:r>
            <a:r>
              <a:rPr lang="zh-TW" altLang="en-US" b="1" dirty="0">
                <a:solidFill>
                  <a:srgbClr val="FF0000"/>
                </a:solidFill>
                <a:effectLst>
                  <a:outerShdw blurRad="38100" dist="38100" dir="2700000" algn="tl">
                    <a:srgbClr val="000000">
                      <a:alpha val="43137"/>
                    </a:srgbClr>
                  </a:outerShdw>
                </a:effectLst>
                <a:latin typeface="KaiTi" panose="02010609060101010101" pitchFamily="49" charset="-122"/>
                <a:ea typeface="KaiTi" panose="02010609060101010101" pitchFamily="49" charset="-122"/>
              </a:rPr>
              <a:t>神的子民永遠會遇人不淑</a:t>
            </a:r>
            <a:r>
              <a:rPr lang="en-CA" altLang="zh-TW" dirty="0">
                <a:latin typeface="KaiTi" panose="02010609060101010101" pitchFamily="49" charset="-122"/>
                <a:ea typeface="KaiTi" panose="02010609060101010101" pitchFamily="49" charset="-122"/>
              </a:rPr>
              <a:t>.</a:t>
            </a:r>
          </a:p>
          <a:p>
            <a:pPr>
              <a:buFont typeface="Wingdings" panose="05000000000000000000" pitchFamily="2" charset="2"/>
              <a:buChar char="Ø"/>
            </a:pPr>
            <a:r>
              <a:rPr lang="zh-TW" altLang="en-US" dirty="0">
                <a:latin typeface="KaiTi" panose="02010609060101010101" pitchFamily="49" charset="-122"/>
                <a:ea typeface="KaiTi" panose="02010609060101010101" pitchFamily="49" charset="-122"/>
              </a:rPr>
              <a:t>這種藐視神的啟示所進行的宗教活動</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就算是掛名基督教</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正統派</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只要是不按著聖經的崇拜、團契、服事、奉獻</a:t>
            </a:r>
            <a:r>
              <a:rPr lang="en-CA" altLang="zh-TW" dirty="0">
                <a:latin typeface="KaiTi" panose="02010609060101010101" pitchFamily="49" charset="-122"/>
                <a:ea typeface="KaiTi" panose="02010609060101010101" pitchFamily="49" charset="-122"/>
              </a:rPr>
              <a:t>..</a:t>
            </a:r>
            <a:r>
              <a:rPr lang="zh-TW" altLang="en-US" dirty="0">
                <a:latin typeface="KaiTi" panose="02010609060101010101" pitchFamily="49" charset="-122"/>
                <a:ea typeface="KaiTi" panose="02010609060101010101" pitchFamily="49" charset="-122"/>
              </a:rPr>
              <a:t>都可能成為一種得罪神的宗教活動</a:t>
            </a:r>
            <a:endParaRPr lang="en-US" altLang="zh-TW" dirty="0">
              <a:latin typeface="KaiTi" panose="02010609060101010101" pitchFamily="49" charset="-122"/>
              <a:ea typeface="KaiTi" panose="02010609060101010101" pitchFamily="49" charset="-122"/>
            </a:endParaRPr>
          </a:p>
          <a:p>
            <a:endParaRPr lang="en-CA" dirty="0"/>
          </a:p>
          <a:p>
            <a:endParaRPr lang="en-CA" dirty="0"/>
          </a:p>
        </p:txBody>
      </p:sp>
    </p:spTree>
    <p:extLst>
      <p:ext uri="{BB962C8B-B14F-4D97-AF65-F5344CB8AC3E}">
        <p14:creationId xmlns:p14="http://schemas.microsoft.com/office/powerpoint/2010/main" val="1577876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1125</TotalTime>
  <Words>2682</Words>
  <Application>Microsoft Office PowerPoint</Application>
  <PresentationFormat>Widescreen</PresentationFormat>
  <Paragraphs>72</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等线</vt:lpstr>
      <vt:lpstr>標楷體</vt:lpstr>
      <vt:lpstr>KaiTi</vt:lpstr>
      <vt:lpstr>新細明體</vt:lpstr>
      <vt:lpstr>Arial</vt:lpstr>
      <vt:lpstr>Calibri</vt:lpstr>
      <vt:lpstr>Calibri Light</vt:lpstr>
      <vt:lpstr>Times New Roman</vt:lpstr>
      <vt:lpstr>Wingdings</vt:lpstr>
      <vt:lpstr>Office Theme</vt:lpstr>
      <vt:lpstr>前車之鑑:宗教的敗壞</vt:lpstr>
      <vt:lpstr>宗教的力量</vt:lpstr>
      <vt:lpstr>後基督教時代- 如此基督教?</vt:lpstr>
      <vt:lpstr>掛名真神的信仰</vt:lpstr>
      <vt:lpstr> 信仰的反思 </vt:lpstr>
      <vt:lpstr>藐視神的啟示</vt:lpstr>
      <vt:lpstr>隨心所欲</vt:lpstr>
      <vt:lpstr>取罪的信仰</vt:lpstr>
      <vt:lpstr>  遇人不淑 </vt:lpstr>
      <vt:lpstr>得罪神的宗教活動</vt:lpstr>
      <vt:lpstr>離棄真神的宗教</vt:lpstr>
      <vt:lpstr>狂歡的慶典</vt:lpstr>
      <vt:lpstr>偏邪的宗教</vt:lpstr>
      <vt:lpstr>三個審判的預言</vt:lpstr>
      <vt:lpstr>向神忘恩負義</vt:lpstr>
      <vt:lpstr>義憤的禱告</vt:lpstr>
      <vt:lpstr>讓神震怒的惡</vt:lpstr>
      <vt:lpstr>先知的警惕</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敗壞的宗教</dc:title>
  <dc:creator>Barnabas Wang</dc:creator>
  <cp:lastModifiedBy>Barnabas Wang</cp:lastModifiedBy>
  <cp:revision>246</cp:revision>
  <dcterms:created xsi:type="dcterms:W3CDTF">2017-08-28T19:58:09Z</dcterms:created>
  <dcterms:modified xsi:type="dcterms:W3CDTF">2018-08-08T11:33:50Z</dcterms:modified>
</cp:coreProperties>
</file>