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7" r:id="rId2"/>
    <p:sldId id="261" r:id="rId3"/>
    <p:sldId id="284" r:id="rId4"/>
    <p:sldId id="272" r:id="rId5"/>
    <p:sldId id="267" r:id="rId6"/>
    <p:sldId id="286" r:id="rId7"/>
    <p:sldId id="289" r:id="rId8"/>
    <p:sldId id="290" r:id="rId9"/>
    <p:sldId id="291" r:id="rId10"/>
    <p:sldId id="292" r:id="rId11"/>
    <p:sldId id="293" r:id="rId12"/>
    <p:sldId id="295" r:id="rId13"/>
    <p:sldId id="312" r:id="rId14"/>
    <p:sldId id="308" r:id="rId15"/>
    <p:sldId id="269" r:id="rId16"/>
    <p:sldId id="297" r:id="rId17"/>
    <p:sldId id="296" r:id="rId18"/>
    <p:sldId id="298" r:id="rId19"/>
    <p:sldId id="270" r:id="rId20"/>
    <p:sldId id="273" r:id="rId21"/>
    <p:sldId id="274" r:id="rId22"/>
    <p:sldId id="279" r:id="rId23"/>
    <p:sldId id="275" r:id="rId24"/>
    <p:sldId id="299" r:id="rId25"/>
    <p:sldId id="309" r:id="rId26"/>
    <p:sldId id="300" r:id="rId27"/>
    <p:sldId id="305" r:id="rId28"/>
    <p:sldId id="301" r:id="rId29"/>
    <p:sldId id="310" r:id="rId30"/>
    <p:sldId id="306" r:id="rId31"/>
    <p:sldId id="302" r:id="rId32"/>
    <p:sldId id="303" r:id="rId33"/>
    <p:sldId id="311" r:id="rId34"/>
    <p:sldId id="304" r:id="rId35"/>
    <p:sldId id="307" r:id="rId36"/>
    <p:sldId id="258" r:id="rId37"/>
    <p:sldId id="283" r:id="rId38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01E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45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3FE10-B089-4327-B129-2271D71A78D7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2C185-DF4E-4307-9142-08E0E7043D2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="" xmlns:p14="http://schemas.microsoft.com/office/powerpoint/2010/main" val="21764889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E84300-9031-43E4-8E51-D4FC7B8DA27B}" type="slidenum">
              <a:rPr lang="en-US" altLang="zh-CN"/>
              <a:pPr/>
              <a:t>27</a:t>
            </a:fld>
            <a:endParaRPr lang="en-US" altLang="zh-CN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zh-CN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010400" y="4005064"/>
            <a:ext cx="2133600" cy="365125"/>
          </a:xfrm>
        </p:spPr>
        <p:txBody>
          <a:bodyPr/>
          <a:lstStyle/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331640" y="4293096"/>
            <a:ext cx="5256399" cy="365125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grpSp>
        <p:nvGrpSpPr>
          <p:cNvPr id="16" name="Group 15"/>
          <p:cNvGrpSpPr/>
          <p:nvPr/>
        </p:nvGrpSpPr>
        <p:grpSpPr>
          <a:xfrm>
            <a:off x="4516154" y="994387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/>
          <a:lstStyle/>
          <a:p>
            <a:r>
              <a:rPr lang="zh-TW" altLang="en-US" smtClean="0"/>
              <a:t>按一下圖示以新增圖片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073" y="4941986"/>
            <a:ext cx="611230" cy="61123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758" y="482386"/>
            <a:ext cx="598416" cy="905704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257" y="1886983"/>
            <a:ext cx="610366" cy="610366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238" y="282933"/>
            <a:ext cx="1128521" cy="1128521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041" y="1326476"/>
            <a:ext cx="608190" cy="60819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941" y="5611427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454" y="4928166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2"/>
            <a:ext cx="7125112" cy="36468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endParaRPr lang="en-US" altLang="zh-TW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20D3A-DC1F-4176-AD50-597CD3544925}" type="datetimeFigureOut">
              <a:rPr lang="zh-TW" altLang="en-US" smtClean="0"/>
              <a:pPr/>
              <a:t>2015/2/24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2AFDD-3E47-4696-B597-0F721A3B1507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899593" y="5454223"/>
            <a:ext cx="7344816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800" kern="1200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佈道與栽培（二）        </a:t>
            </a:r>
            <a:r>
              <a:rPr lang="zh-TW" altLang="zh-CN" sz="1800" kern="1200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傳什麼樣的福音</a:t>
            </a:r>
            <a:r>
              <a:rPr lang="en-US" altLang="zh-TW" sz="1800" kern="1200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         </a:t>
            </a:r>
            <a:r>
              <a:rPr lang="zh-CN" altLang="en-US" sz="1800" kern="1200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環球門徒培訓系列</a:t>
            </a:r>
            <a:endParaRPr lang="zh-CN" altLang="zh-CN" sz="1800" kern="1200" dirty="0" smtClean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  <a:p>
            <a:pPr algn="ctr"/>
            <a:endParaRPr lang="en-US" b="0" cap="none" spc="0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4676" y="2698928"/>
            <a:ext cx="467627" cy="46762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208" y="3166555"/>
            <a:ext cx="458770" cy="45877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None/>
        <a:defRPr sz="4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&#21313;&#23383;&#26550;&#26159;&#25105;&#30340;&#33635;&#32768;.av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260648"/>
            <a:ext cx="8890000" cy="3885505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7200" dirty="0" smtClean="0">
              <a:ea typeface="全真勘亭流" pitchFamily="49" charset="-120"/>
            </a:endParaRPr>
          </a:p>
          <a:p>
            <a:pPr algn="ctr"/>
            <a:r>
              <a:rPr lang="zh-CN" altLang="en-US" sz="4800" dirty="0" smtClean="0">
                <a:solidFill>
                  <a:srgbClr val="545454"/>
                </a:solidFill>
                <a:latin typeface="標楷體"/>
              </a:rPr>
              <a:t>佈道與栽培（</a:t>
            </a:r>
            <a:r>
              <a:rPr lang="zh-CN" altLang="en-US" sz="4800" dirty="0" smtClean="0">
                <a:solidFill>
                  <a:srgbClr val="1D01EF"/>
                </a:solidFill>
                <a:latin typeface="標楷體"/>
              </a:rPr>
              <a:t>二</a:t>
            </a:r>
            <a:r>
              <a:rPr lang="zh-CN" altLang="en-US" sz="4800" dirty="0" smtClean="0">
                <a:solidFill>
                  <a:srgbClr val="545454"/>
                </a:solidFill>
                <a:latin typeface="標楷體"/>
              </a:rPr>
              <a:t>）</a:t>
            </a:r>
            <a:endParaRPr lang="en-US" altLang="zh-CN" sz="4800" dirty="0" smtClean="0">
              <a:solidFill>
                <a:srgbClr val="545454"/>
              </a:solidFill>
              <a:latin typeface="標楷體"/>
            </a:endParaRPr>
          </a:p>
          <a:p>
            <a:pPr algn="ctr"/>
            <a:endParaRPr lang="en-US" altLang="zh-TW" sz="7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勘亭流" pitchFamily="49" charset="-120"/>
            </a:endParaRPr>
          </a:p>
          <a:p>
            <a:pPr algn="ctr"/>
            <a:r>
              <a:rPr lang="zh-TW" altLang="zh-CN" sz="7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傳什麼樣的福音</a:t>
            </a:r>
            <a:r>
              <a:rPr lang="zh-CN" altLang="en-US" sz="7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文楷体" pitchFamily="2" charset="-122"/>
                <a:ea typeface="华文楷体" pitchFamily="2" charset="-122"/>
              </a:rPr>
              <a:t>？</a:t>
            </a:r>
            <a:endParaRPr lang="zh-CN" altLang="zh-CN" sz="72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华文楷体" pitchFamily="2" charset="-122"/>
              <a:ea typeface="华文楷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一、因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信稱義的原因及目的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1412776"/>
            <a:ext cx="7848872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dirty="0" smtClean="0"/>
          </a:p>
          <a:p>
            <a:r>
              <a:rPr lang="zh-CN" altLang="en-US" sz="2800" dirty="0" smtClean="0"/>
              <a:t>馬太福音第</a:t>
            </a:r>
            <a:r>
              <a:rPr lang="zh-CN" altLang="en-US" sz="2800" dirty="0" smtClean="0">
                <a:solidFill>
                  <a:srgbClr val="00B0F0"/>
                </a:solidFill>
              </a:rPr>
              <a:t>五</a:t>
            </a:r>
            <a:r>
              <a:rPr lang="zh-CN" altLang="en-US" sz="2800" dirty="0" smtClean="0"/>
              <a:t>章</a:t>
            </a:r>
            <a:endParaRPr lang="en-US" altLang="zh-CN" sz="2800" dirty="0" smtClean="0"/>
          </a:p>
          <a:p>
            <a:endParaRPr lang="en-US" altLang="zh-TW" sz="2800" dirty="0" smtClean="0"/>
          </a:p>
          <a:p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17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「莫想我來要廢掉律法和先知。我來不是要廢掉，乃是要</a:t>
            </a:r>
            <a:r>
              <a:rPr lang="zh-TW" altLang="en-US" sz="4000" dirty="0" smtClean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成全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。 </a:t>
            </a:r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18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我實在告訴你們，就是到天地都廢去了，律法的一點一畫也不能廢去，</a:t>
            </a:r>
            <a:r>
              <a:rPr lang="zh-TW" altLang="en-US" sz="4000" dirty="0" smtClean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都要成全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。</a:t>
            </a:r>
            <a:endParaRPr lang="en-US" altLang="zh-TW" sz="4000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16" descr="Cork"/>
          <p:cNvSpPr>
            <a:spLocks noChangeArrowheads="1"/>
          </p:cNvSpPr>
          <p:nvPr/>
        </p:nvSpPr>
        <p:spPr bwMode="auto">
          <a:xfrm>
            <a:off x="533400" y="152400"/>
            <a:ext cx="8153400" cy="838200"/>
          </a:xfrm>
          <a:prstGeom prst="rect">
            <a:avLst/>
          </a:prstGeom>
          <a:solidFill>
            <a:srgbClr val="F5A401"/>
          </a:solidFill>
          <a:ln w="9525" cap="rnd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en-US">
              <a:ea typeface="宋体" pitchFamily="2" charset="-122"/>
            </a:endParaRPr>
          </a:p>
        </p:txBody>
      </p:sp>
      <p:sp>
        <p:nvSpPr>
          <p:cNvPr id="25604" name="Text Box 4" descr="Cork"/>
          <p:cNvSpPr txBox="1">
            <a:spLocks noChangeArrowheads="1"/>
          </p:cNvSpPr>
          <p:nvPr/>
        </p:nvSpPr>
        <p:spPr bwMode="auto">
          <a:xfrm>
            <a:off x="-3821562" y="228600"/>
            <a:ext cx="1089432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                                   </a:t>
            </a:r>
            <a:r>
              <a:rPr lang="zh-CN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               律法和先知指向耶穌</a:t>
            </a:r>
            <a:endParaRPr lang="zh-TW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經典海報體" pitchFamily="1" charset="-120"/>
              <a:cs typeface="Arial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1475656" y="1340768"/>
            <a:ext cx="1328936" cy="4294584"/>
          </a:xfrm>
          <a:prstGeom prst="rect">
            <a:avLst/>
          </a:prstGeom>
          <a:solidFill>
            <a:srgbClr val="A5DE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律</a:t>
            </a:r>
            <a:endParaRPr lang="en-US" altLang="zh-CN" sz="6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法</a:t>
            </a:r>
            <a:endParaRPr lang="zh-TW" altLang="en-US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6876256" y="1340768"/>
            <a:ext cx="1353344" cy="4320480"/>
          </a:xfrm>
          <a:prstGeom prst="rect">
            <a:avLst/>
          </a:prstGeom>
          <a:solidFill>
            <a:srgbClr val="A5B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先</a:t>
            </a:r>
            <a:endParaRPr lang="en-US" altLang="zh-CN" sz="6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知</a:t>
            </a:r>
            <a:endParaRPr lang="zh-TW" altLang="en-US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3995936" y="1268760"/>
            <a:ext cx="1584176" cy="4392488"/>
          </a:xfrm>
          <a:prstGeom prst="rect">
            <a:avLst/>
          </a:prstGeom>
          <a:solidFill>
            <a:srgbClr val="007E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耶</a:t>
            </a:r>
            <a:endParaRPr lang="en-US" altLang="zh-CN" sz="7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穌</a:t>
            </a:r>
            <a:endParaRPr lang="zh-TW" altLang="en-US" sz="7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 flipV="1">
            <a:off x="2915816" y="3429000"/>
            <a:ext cx="936104" cy="0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  <p:sp>
        <p:nvSpPr>
          <p:cNvPr id="24" name="Line 7"/>
          <p:cNvSpPr>
            <a:spLocks noChangeShapeType="1"/>
          </p:cNvSpPr>
          <p:nvPr/>
        </p:nvSpPr>
        <p:spPr bwMode="auto">
          <a:xfrm flipH="1" flipV="1">
            <a:off x="5724128" y="3429000"/>
            <a:ext cx="936104" cy="0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fyjy.sdacn.org/yq/sdacntp/xinyuesj/chuandao/gushi/4%E7%99%BB%E5%B1%B1%E5%8F%98%E7%9B%B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0"/>
            <a:ext cx="633670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Rectangle 16" descr="Cork"/>
          <p:cNvSpPr>
            <a:spLocks noChangeArrowheads="1"/>
          </p:cNvSpPr>
          <p:nvPr/>
        </p:nvSpPr>
        <p:spPr bwMode="auto">
          <a:xfrm>
            <a:off x="533400" y="152400"/>
            <a:ext cx="8153400" cy="838200"/>
          </a:xfrm>
          <a:prstGeom prst="rect">
            <a:avLst/>
          </a:prstGeom>
          <a:solidFill>
            <a:srgbClr val="F5A401"/>
          </a:solidFill>
          <a:ln w="9525" cap="rnd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en-US">
              <a:ea typeface="宋体" pitchFamily="2" charset="-122"/>
            </a:endParaRPr>
          </a:p>
        </p:txBody>
      </p:sp>
      <p:sp>
        <p:nvSpPr>
          <p:cNvPr id="25604" name="Text Box 4" descr="Cork"/>
          <p:cNvSpPr txBox="1">
            <a:spLocks noChangeArrowheads="1"/>
          </p:cNvSpPr>
          <p:nvPr/>
        </p:nvSpPr>
        <p:spPr bwMode="auto">
          <a:xfrm>
            <a:off x="-4858301" y="260648"/>
            <a:ext cx="1363386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                                   </a:t>
            </a:r>
            <a:r>
              <a:rPr lang="zh-CN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        </a:t>
            </a:r>
            <a:r>
              <a:rPr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舊約神的公義與慈愛透過新約在十字架上達到頂峰</a:t>
            </a:r>
            <a:endParaRPr lang="zh-TW" alt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經典海報體" pitchFamily="1" charset="-120"/>
              <a:cs typeface="Arial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755576" y="1412776"/>
            <a:ext cx="2121024" cy="1080120"/>
          </a:xfrm>
          <a:prstGeom prst="rect">
            <a:avLst/>
          </a:prstGeom>
          <a:solidFill>
            <a:srgbClr val="A5DE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舊約</a:t>
            </a:r>
            <a:endParaRPr lang="zh-TW" alt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 flipV="1">
            <a:off x="2915816" y="3501008"/>
            <a:ext cx="504056" cy="0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372200" y="1412776"/>
            <a:ext cx="2448272" cy="1080120"/>
          </a:xfrm>
          <a:prstGeom prst="rect">
            <a:avLst/>
          </a:prstGeom>
          <a:solidFill>
            <a:srgbClr val="A5B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新約</a:t>
            </a:r>
            <a:endParaRPr lang="zh-TW" alt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>
            <a:off x="1835696" y="2492896"/>
            <a:ext cx="0" cy="432048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755576" y="2924944"/>
            <a:ext cx="2121024" cy="1080120"/>
          </a:xfrm>
          <a:prstGeom prst="rect">
            <a:avLst/>
          </a:prstGeom>
          <a:solidFill>
            <a:srgbClr val="A5DE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神的慈愛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356248" y="2924944"/>
            <a:ext cx="2520280" cy="1080120"/>
          </a:xfrm>
          <a:prstGeom prst="rect">
            <a:avLst/>
          </a:prstGeom>
          <a:solidFill>
            <a:srgbClr val="007E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十字架</a:t>
            </a:r>
            <a:endParaRPr lang="zh-TW" alt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 flipV="1">
            <a:off x="5868144" y="3501008"/>
            <a:ext cx="504056" cy="0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6372200" y="2924944"/>
            <a:ext cx="2448272" cy="1080120"/>
          </a:xfrm>
          <a:prstGeom prst="rect">
            <a:avLst/>
          </a:prstGeom>
          <a:solidFill>
            <a:srgbClr val="A5B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神的慈愛</a:t>
            </a:r>
            <a:endParaRPr lang="en-US" altLang="zh-CN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達到頂峰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15" name="Line 7"/>
          <p:cNvSpPr>
            <a:spLocks noChangeShapeType="1"/>
          </p:cNvSpPr>
          <p:nvPr/>
        </p:nvSpPr>
        <p:spPr bwMode="auto">
          <a:xfrm flipH="1">
            <a:off x="4427984" y="1916832"/>
            <a:ext cx="1872208" cy="864096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755576" y="4437112"/>
            <a:ext cx="2121024" cy="1080120"/>
          </a:xfrm>
          <a:prstGeom prst="rect">
            <a:avLst/>
          </a:prstGeom>
          <a:solidFill>
            <a:srgbClr val="A5DE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神的公義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/>
        </p:nvSpPr>
        <p:spPr bwMode="auto">
          <a:xfrm>
            <a:off x="3347864" y="4437112"/>
            <a:ext cx="2520280" cy="1080120"/>
          </a:xfrm>
          <a:prstGeom prst="rect">
            <a:avLst/>
          </a:prstGeom>
          <a:solidFill>
            <a:srgbClr val="007E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十字架</a:t>
            </a:r>
            <a:endParaRPr lang="zh-TW" alt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 flipV="1">
            <a:off x="2915816" y="5013176"/>
            <a:ext cx="504056" cy="0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6372200" y="4437112"/>
            <a:ext cx="2448272" cy="1080120"/>
          </a:xfrm>
          <a:prstGeom prst="rect">
            <a:avLst/>
          </a:prstGeom>
          <a:solidFill>
            <a:srgbClr val="A5B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神的公義</a:t>
            </a:r>
            <a:endParaRPr lang="en-US" altLang="zh-CN" sz="3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達到頂峰</a:t>
            </a:r>
            <a:endParaRPr lang="zh-TW" alt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 flipV="1">
            <a:off x="5868144" y="5013176"/>
            <a:ext cx="504056" cy="0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0" grpId="0" animBg="1"/>
      <p:bldP spid="13" grpId="0" animBg="1"/>
      <p:bldP spid="15" grpId="0" animBg="1"/>
      <p:bldP spid="18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一、因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信稱義的原因及目的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1412776"/>
            <a:ext cx="784887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dirty="0" smtClean="0"/>
          </a:p>
          <a:p>
            <a:r>
              <a:rPr lang="zh-CN" altLang="en-US" sz="2800" dirty="0" smtClean="0"/>
              <a:t>羅馬書第</a:t>
            </a:r>
            <a:r>
              <a:rPr lang="zh-CN" altLang="en-US" sz="2800" dirty="0" smtClean="0">
                <a:solidFill>
                  <a:srgbClr val="00B0F0"/>
                </a:solidFill>
              </a:rPr>
              <a:t>三</a:t>
            </a:r>
            <a:r>
              <a:rPr lang="zh-CN" altLang="en-US" sz="2800" dirty="0" smtClean="0"/>
              <a:t>章</a:t>
            </a:r>
            <a:endParaRPr lang="en-US" altLang="zh-CN" sz="2800" dirty="0" smtClean="0"/>
          </a:p>
          <a:p>
            <a:endParaRPr lang="en-US" altLang="zh-TW" sz="1200" dirty="0" smtClean="0"/>
          </a:p>
          <a:p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21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但如今，神的義在律法以外</a:t>
            </a:r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已經顯明出來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，有律法和先知為證：</a:t>
            </a:r>
            <a:endParaRPr lang="en-US" altLang="zh-TW" sz="4000" dirty="0" smtClean="0">
              <a:latin typeface="楷体" pitchFamily="49" charset="-122"/>
              <a:ea typeface="楷体" pitchFamily="49" charset="-122"/>
            </a:endParaRPr>
          </a:p>
          <a:p>
            <a:endParaRPr lang="en-US" altLang="zh-TW" sz="8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25</a:t>
            </a:r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要顯明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神的義；</a:t>
            </a:r>
            <a:endParaRPr lang="en-US" altLang="zh-TW" sz="4000" dirty="0" smtClean="0">
              <a:latin typeface="楷体" pitchFamily="49" charset="-122"/>
              <a:ea typeface="楷体" pitchFamily="49" charset="-122"/>
            </a:endParaRPr>
          </a:p>
          <a:p>
            <a:endParaRPr lang="en-US" altLang="zh-TW" sz="8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26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好在今時</a:t>
            </a:r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顯明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他的義，使人知道他自己為義，也稱信耶穌的人為義。</a:t>
            </a:r>
            <a:r>
              <a:rPr lang="zh-TW" altLang="zh-CN" sz="4000" dirty="0" smtClean="0">
                <a:latin typeface="楷体" pitchFamily="49" charset="-122"/>
                <a:ea typeface="楷体" pitchFamily="49" charset="-122"/>
              </a:rPr>
              <a:t> </a:t>
            </a:r>
            <a:endParaRPr lang="zh-CN" altLang="en-US" sz="4000" dirty="0" smtClean="0">
              <a:latin typeface="楷体" pitchFamily="49" charset="-122"/>
              <a:ea typeface="楷体" pitchFamily="49" charset="-122"/>
            </a:endParaRPr>
          </a:p>
          <a:p>
            <a:endParaRPr lang="en-US" altLang="zh-TW" sz="4000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二、因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信稱義的代價和根基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1556792"/>
            <a:ext cx="7776864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dirty="0" smtClean="0"/>
              <a:t>羅馬書第</a:t>
            </a:r>
            <a:r>
              <a:rPr lang="zh-CN" altLang="en-US" sz="3600" dirty="0" smtClean="0">
                <a:solidFill>
                  <a:srgbClr val="00B0F0"/>
                </a:solidFill>
              </a:rPr>
              <a:t>三</a:t>
            </a:r>
            <a:r>
              <a:rPr lang="zh-CN" altLang="en-US" sz="3600" dirty="0" smtClean="0"/>
              <a:t>章</a:t>
            </a:r>
            <a:endParaRPr lang="en-US" altLang="zh-CN" sz="3600" dirty="0" smtClean="0"/>
          </a:p>
          <a:p>
            <a:endParaRPr lang="en-US" altLang="zh-TW" dirty="0" smtClean="0"/>
          </a:p>
          <a:p>
            <a:r>
              <a:rPr lang="en-US" altLang="zh-TW" sz="4400" dirty="0" smtClean="0">
                <a:latin typeface="楷体" pitchFamily="49" charset="-122"/>
                <a:ea typeface="楷体" pitchFamily="49" charset="-122"/>
              </a:rPr>
              <a:t>25</a:t>
            </a:r>
            <a:r>
              <a:rPr lang="zh-TW" altLang="en-US" sz="4400" dirty="0" smtClean="0">
                <a:latin typeface="楷体" pitchFamily="49" charset="-122"/>
                <a:ea typeface="楷体" pitchFamily="49" charset="-122"/>
              </a:rPr>
              <a:t>神設立耶穌作</a:t>
            </a:r>
            <a:r>
              <a:rPr lang="zh-TW" altLang="en-US" sz="4400" dirty="0" smtClean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挽回祭</a:t>
            </a:r>
            <a:r>
              <a:rPr lang="zh-TW" altLang="en-US" sz="4400" dirty="0" smtClean="0">
                <a:latin typeface="楷体" pitchFamily="49" charset="-122"/>
                <a:ea typeface="楷体" pitchFamily="49" charset="-122"/>
              </a:rPr>
              <a:t>，是憑著耶穌的血，藉著人的信，要顯明神的義；因為他用忍耐的心寬容人先時所犯的罪，</a:t>
            </a:r>
            <a:endParaRPr lang="zh-CN" altLang="en-US" sz="44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二、因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信稱義的代價和根基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1556792"/>
            <a:ext cx="792088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dirty="0" smtClean="0">
                <a:solidFill>
                  <a:srgbClr val="00B0F0"/>
                </a:solidFill>
              </a:rPr>
              <a:t>新譯本</a:t>
            </a:r>
            <a:r>
              <a:rPr lang="zh-CN" altLang="en-US" sz="3600" dirty="0" smtClean="0"/>
              <a:t>羅馬書第</a:t>
            </a:r>
            <a:r>
              <a:rPr lang="zh-CN" altLang="en-US" sz="3600" dirty="0" smtClean="0">
                <a:solidFill>
                  <a:srgbClr val="00B0F0"/>
                </a:solidFill>
              </a:rPr>
              <a:t>三</a:t>
            </a:r>
            <a:r>
              <a:rPr lang="zh-CN" altLang="en-US" sz="3600" dirty="0" smtClean="0"/>
              <a:t>章</a:t>
            </a:r>
            <a:endParaRPr lang="en-US" altLang="zh-CN" sz="3600" dirty="0" smtClean="0"/>
          </a:p>
          <a:p>
            <a:endParaRPr lang="en-US" altLang="zh-TW" dirty="0" smtClean="0"/>
          </a:p>
          <a:p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25</a:t>
            </a:r>
            <a:r>
              <a:rPr lang="zh-TW" altLang="zh-CN" sz="4000" dirty="0" smtClean="0">
                <a:latin typeface="楷体" pitchFamily="49" charset="-122"/>
                <a:ea typeface="楷体" pitchFamily="49" charset="-122"/>
              </a:rPr>
              <a:t>神設立了耶穌為</a:t>
            </a:r>
            <a:r>
              <a:rPr lang="zh-TW" altLang="zh-CN" sz="4000" dirty="0" smtClean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贖罪祭</a:t>
            </a:r>
            <a:r>
              <a:rPr lang="zh-TW" altLang="zh-CN" sz="4000" dirty="0" smtClean="0">
                <a:latin typeface="楷体" pitchFamily="49" charset="-122"/>
                <a:ea typeface="楷体" pitchFamily="49" charset="-122"/>
              </a:rPr>
              <a:t>〔「贖罪祭」原文直譯作「</a:t>
            </a:r>
            <a:r>
              <a:rPr lang="zh-TW" altLang="zh-CN" sz="4000" dirty="0" smtClean="0">
                <a:solidFill>
                  <a:schemeClr val="bg1"/>
                </a:solidFill>
                <a:latin typeface="楷体" pitchFamily="49" charset="-122"/>
                <a:ea typeface="楷体" pitchFamily="49" charset="-122"/>
              </a:rPr>
              <a:t>蔽罪所</a:t>
            </a:r>
            <a:r>
              <a:rPr lang="zh-TW" altLang="zh-CN" sz="4000" dirty="0" smtClean="0">
                <a:latin typeface="楷体" pitchFamily="49" charset="-122"/>
                <a:ea typeface="楷体" pitchFamily="49" charset="-122"/>
              </a:rPr>
              <a:t>」。〕，是憑著他的血，借著人的信，為的是要顯明神的義；因為神用忍耐的心寬容了人從前所犯的罪， </a:t>
            </a:r>
            <a:endParaRPr lang="zh-CN" altLang="en-US" sz="40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约柜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二、因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信稱義的代價和根基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1556792"/>
            <a:ext cx="777686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600" dirty="0" smtClean="0"/>
              <a:t>羅馬書第</a:t>
            </a:r>
            <a:r>
              <a:rPr lang="zh-CN" altLang="en-US" sz="3600" dirty="0" smtClean="0">
                <a:solidFill>
                  <a:srgbClr val="00B0F0"/>
                </a:solidFill>
              </a:rPr>
              <a:t>三</a:t>
            </a:r>
            <a:r>
              <a:rPr lang="zh-CN" altLang="en-US" sz="3600" dirty="0" smtClean="0"/>
              <a:t>章</a:t>
            </a:r>
            <a:endParaRPr lang="en-US" altLang="zh-CN" sz="3600" dirty="0" smtClean="0"/>
          </a:p>
          <a:p>
            <a:endParaRPr lang="en-US" altLang="zh-TW" dirty="0" smtClean="0"/>
          </a:p>
          <a:p>
            <a:r>
              <a:rPr lang="en-US" altLang="zh-TW" sz="4800" dirty="0" smtClean="0">
                <a:latin typeface="楷体" pitchFamily="49" charset="-122"/>
                <a:ea typeface="楷体" pitchFamily="49" charset="-122"/>
              </a:rPr>
              <a:t>26</a:t>
            </a:r>
            <a:r>
              <a:rPr lang="zh-TW" altLang="en-US" sz="4800" dirty="0" smtClean="0">
                <a:latin typeface="楷体" pitchFamily="49" charset="-122"/>
                <a:ea typeface="楷体" pitchFamily="49" charset="-122"/>
              </a:rPr>
              <a:t>好在今時顯明他的義，使人知道他自己為義，也稱信耶穌的人為義。</a:t>
            </a:r>
            <a:r>
              <a:rPr lang="zh-TW" altLang="zh-CN" sz="4800" dirty="0" smtClean="0">
                <a:latin typeface="楷体" pitchFamily="49" charset="-122"/>
                <a:ea typeface="楷体" pitchFamily="49" charset="-122"/>
              </a:rPr>
              <a:t> </a:t>
            </a:r>
            <a:endParaRPr lang="zh-CN" altLang="en-US" sz="48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三、因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信稱義的途徑與果效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1560" y="1628801"/>
            <a:ext cx="7632848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3600" dirty="0" smtClean="0"/>
              <a:t> </a:t>
            </a:r>
            <a:r>
              <a:rPr lang="zh-CN" altLang="en-US" sz="3600" dirty="0" smtClean="0"/>
              <a:t>羅馬書第</a:t>
            </a:r>
            <a:r>
              <a:rPr lang="zh-CN" altLang="en-US" sz="3600" dirty="0" smtClean="0">
                <a:solidFill>
                  <a:srgbClr val="00B0F0"/>
                </a:solidFill>
              </a:rPr>
              <a:t>三</a:t>
            </a:r>
            <a:r>
              <a:rPr lang="zh-CN" altLang="en-US" sz="3600" dirty="0" smtClean="0"/>
              <a:t>章</a:t>
            </a:r>
            <a:endParaRPr lang="en-US" altLang="zh-CN" sz="3600" dirty="0" smtClean="0"/>
          </a:p>
          <a:p>
            <a:endParaRPr lang="en-US" altLang="zh-CN" sz="3600" dirty="0" smtClean="0"/>
          </a:p>
          <a:p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22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就是神的義，因信耶穌基督加給一切相信的人，並沒有分別。</a:t>
            </a:r>
            <a:endParaRPr lang="en-US" altLang="zh-TW" sz="40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24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如今卻蒙神的恩典，因基督耶穌的救贖，就白白地稱義。</a:t>
            </a:r>
            <a:r>
              <a:rPr lang="zh-TW" altLang="en-US" sz="3600" dirty="0" smtClean="0"/>
              <a:t>  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7200" dirty="0" smtClean="0">
              <a:ea typeface="全真勘亭流" pitchFamily="49" charset="-120"/>
            </a:endParaRPr>
          </a:p>
          <a:p>
            <a:pPr algn="ctr"/>
            <a:r>
              <a:rPr lang="zh-CN" altLang="en-US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勘亭流" pitchFamily="49" charset="-120"/>
              </a:rPr>
              <a:t>一、</a:t>
            </a:r>
            <a:r>
              <a:rPr lang="zh-CN" altLang="zh-CN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勘亭流" pitchFamily="49" charset="-120"/>
              </a:rPr>
              <a:t>傳純正的福音</a:t>
            </a:r>
          </a:p>
          <a:p>
            <a:pPr lvl="0"/>
            <a:endParaRPr lang="zh-CN" altLang="zh-CN" sz="7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勘亭流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zh-CN" altLang="en-US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勘亭流" pitchFamily="49" charset="-120"/>
              </a:rPr>
              <a:t>三、我們重生了嗎？</a:t>
            </a:r>
            <a:endParaRPr lang="en-US" altLang="zh-CN" sz="7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勘亭流" pitchFamily="49" charset="-120"/>
            </a:endParaRPr>
          </a:p>
          <a:p>
            <a:pPr algn="ctr"/>
            <a:endParaRPr lang="en-US" altLang="zh-CN" sz="4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勘亭流" pitchFamily="49" charset="-120"/>
            </a:endParaRPr>
          </a:p>
          <a:p>
            <a:pPr algn="ctr"/>
            <a:r>
              <a:rPr lang="zh-CN" alt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（約翰福音</a:t>
            </a:r>
            <a:r>
              <a:rPr lang="en-US" altLang="zh-CN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3:1-16</a:t>
            </a:r>
            <a:r>
              <a:rPr lang="zh-CN" alt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itchFamily="34" charset="-122"/>
                <a:ea typeface="微软雅黑" pitchFamily="34" charset="-122"/>
              </a:rPr>
              <a:t>）</a:t>
            </a:r>
            <a:endParaRPr lang="zh-CN" altLang="zh-CN" sz="4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itchFamily="34" charset="-122"/>
              <a:ea typeface="微软雅黑" pitchFamily="34" charset="-122"/>
            </a:endParaRPr>
          </a:p>
          <a:p>
            <a:pPr lvl="0"/>
            <a:endParaRPr lang="zh-CN" altLang="zh-CN" sz="7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勘亭流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32656"/>
            <a:ext cx="8352928" cy="4173537"/>
          </a:xfrm>
          <a:prstGeom prst="rect">
            <a:avLst/>
          </a:prstGeom>
        </p:spPr>
        <p:txBody>
          <a:bodyPr/>
          <a:lstStyle/>
          <a:p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有一個法利賽人，名叫尼哥德慕，是猶太人的官。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2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這人夜裏來見耶穌，說：「拉比，我們知道你是由神那裏來作師傅的；因為你所行的神蹟，若沒有神同在，無人能行。」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3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耶穌回答說：「我實實在在地告訴你，人若不重生，就不能見神的國。」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4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尼哥德慕說：「人已經老了，如何能重生呢？豈能再進母腹生出來嗎？」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5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耶穌說：「我實實在在地告訴你，人若不是從水和聖靈生的，就不能進神的國。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6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從肉身生的就是肉身；從靈生的就是靈。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7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我說：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『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你們必須重生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』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，你不要以為希奇。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8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風隨著意思吹，你聽見風的響聲，卻不曉得從哪裏來，往哪裏去；凡從聖靈生的，也是如此。</a:t>
            </a:r>
            <a:r>
              <a:rPr lang="zh-TW" altLang="en-US" sz="2800" dirty="0" smtClean="0">
                <a:latin typeface="楷体" pitchFamily="49" charset="-122"/>
                <a:ea typeface="楷体" pitchFamily="49" charset="-122"/>
              </a:rPr>
              <a:t>」</a:t>
            </a:r>
            <a:r>
              <a:rPr lang="zh-TW" altLang="en-US" sz="3200" dirty="0" smtClean="0">
                <a:latin typeface="楷体" pitchFamily="49" charset="-122"/>
                <a:ea typeface="楷体" pitchFamily="49" charset="-122"/>
              </a:rPr>
              <a:t> </a:t>
            </a:r>
            <a:endParaRPr lang="zh-CN" altLang="zh-CN" sz="3200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620688"/>
            <a:ext cx="8352928" cy="3885505"/>
          </a:xfrm>
          <a:prstGeom prst="rect">
            <a:avLst/>
          </a:prstGeom>
        </p:spPr>
        <p:txBody>
          <a:bodyPr/>
          <a:lstStyle/>
          <a:p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9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尼哥德慕問他說：「怎能有這事呢？」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10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耶穌回答說：「你是以色列人的先生，還不明白這事嗎？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11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我實實在在地告訴你，我們所說的是我們知道的；我們所見證的是我們見過的；你們卻不領受我們的見證。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12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我對你們說地上的事，你們尚且不信，若說天上的事，如何能信呢？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13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除了從天降下、仍舊在天的人子，沒有人升過天。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14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摩西在曠野怎樣舉蛇，人子也必照樣被舉起來，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15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叫一切信他的都得永生。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16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「神愛世人，甚至將他的獨生子賜給他們，叫一切信他的，不致滅亡，反得永生。 </a:t>
            </a:r>
            <a:r>
              <a:rPr lang="en-US" altLang="zh-TW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17</a:t>
            </a:r>
            <a:r>
              <a:rPr lang="zh-TW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因為神差他的兒子降世，不是要定世人的罪，乃是要叫世人因他得救。</a:t>
            </a:r>
          </a:p>
          <a:p>
            <a:endParaRPr lang="zh-CN" altLang="zh-CN" sz="3200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一、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若不重生不能见神的国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916832"/>
            <a:ext cx="82089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3200" dirty="0" smtClean="0">
                <a:solidFill>
                  <a:srgbClr val="FFFF00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約翰福音第三章</a:t>
            </a:r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kumimoji="1" lang="en-US" altLang="zh-TW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1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有一個法利賽人，名叫尼哥德慕，是猶太人的官。 </a:t>
            </a:r>
            <a:r>
              <a:rPr kumimoji="1" lang="en-US" altLang="zh-TW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2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這人夜裏來見耶穌，說：「拉比，我們知道你是由神那裏來作師傅的；因為你所行的神蹟，若沒有神同在，無人能行。」 </a:t>
            </a:r>
            <a:r>
              <a:rPr kumimoji="1" lang="en-US" altLang="zh-TW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3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耶穌回答說：「我實實在在地告訴你，</a:t>
            </a:r>
            <a:r>
              <a:rPr kumimoji="1" lang="zh-TW" altLang="en-US" sz="3200" dirty="0" smtClean="0">
                <a:solidFill>
                  <a:schemeClr val="bg1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人若不重生，就不能見神的國。」</a:t>
            </a:r>
            <a:endParaRPr lang="zh-CN" alt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一、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若不重生不能见神的国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916832"/>
            <a:ext cx="806489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3200" dirty="0" smtClean="0">
                <a:solidFill>
                  <a:srgbClr val="FFFF00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約翰福音第三章</a:t>
            </a:r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kumimoji="1" lang="en-US" altLang="zh-TW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4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尼哥德慕說：「人已經老了，如何能重生呢？豈能再進母腹生出來嗎？」 </a:t>
            </a:r>
            <a:r>
              <a:rPr kumimoji="1" lang="en-US" altLang="zh-TW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5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耶穌說：「我實實在在地告訴你，</a:t>
            </a:r>
            <a:r>
              <a:rPr kumimoji="1" lang="zh-TW" altLang="en-US" sz="3200" dirty="0" smtClean="0">
                <a:solidFill>
                  <a:schemeClr val="bg1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人若不是從水和聖靈生的，就不能進神的國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。</a:t>
            </a:r>
            <a:endParaRPr lang="zh-CN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一、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若不重生不能见神的国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556792"/>
            <a:ext cx="820891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3200" dirty="0" smtClean="0">
                <a:solidFill>
                  <a:srgbClr val="FFFF00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以西结书第三十六章</a:t>
            </a:r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endParaRPr kumimoji="1" lang="en-US" altLang="zh-CN" sz="10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kumimoji="1" lang="en-US" altLang="zh-TW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25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我必用</a:t>
            </a:r>
            <a:r>
              <a:rPr kumimoji="1" lang="zh-TW" altLang="en-US" sz="3600" dirty="0" smtClean="0">
                <a:solidFill>
                  <a:schemeClr val="bg1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清水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灑在你們身上，你們就</a:t>
            </a:r>
            <a:r>
              <a:rPr kumimoji="1" lang="zh-TW" altLang="en-US" sz="3600" dirty="0" smtClean="0">
                <a:solidFill>
                  <a:schemeClr val="bg1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潔淨了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。我要潔淨你們，使你們脫離一切的污穢，棄掉一切的偶像。 </a:t>
            </a:r>
            <a:r>
              <a:rPr kumimoji="1" lang="en-US" altLang="zh-TW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26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我也要賜給你們一個新心，將</a:t>
            </a:r>
            <a:r>
              <a:rPr kumimoji="1" lang="zh-TW" altLang="en-US" sz="3600" dirty="0" smtClean="0">
                <a:solidFill>
                  <a:schemeClr val="bg1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新靈放在你們裏面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，又從你們的肉體中除掉石心，賜給你們肉心。 </a:t>
            </a:r>
            <a:r>
              <a:rPr kumimoji="1" lang="en-US" altLang="zh-TW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27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我</a:t>
            </a:r>
            <a:r>
              <a:rPr kumimoji="1" lang="zh-TW" altLang="en-US" sz="3600" dirty="0" smtClean="0">
                <a:solidFill>
                  <a:schemeClr val="bg1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必將我的靈放在你們裏面</a:t>
            </a:r>
            <a:r>
              <a:rPr kumimoji="1" lang="zh-TW" altLang="en-US" sz="32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，使你們順從我的律例，謹守遵行我的典章。</a:t>
            </a:r>
            <a:endParaRPr kumimoji="1" lang="zh-CN" altLang="en-US" sz="3200" dirty="0"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二、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重生绝对是圣灵的工作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916832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3200" dirty="0" smtClean="0">
                <a:solidFill>
                  <a:srgbClr val="FFFF00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約翰福音第三章</a:t>
            </a:r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endParaRPr kumimoji="1" lang="en-US" altLang="zh-CN" sz="1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kumimoji="1" lang="en-US" altLang="zh-TW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6</a:t>
            </a:r>
            <a:r>
              <a:rPr kumimoji="1" lang="zh-TW" altLang="en-US" sz="3600" dirty="0" smtClean="0">
                <a:solidFill>
                  <a:schemeClr val="bg1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從肉身生的就是肉身；從靈生的就是靈。</a:t>
            </a:r>
            <a:r>
              <a:rPr kumimoji="1" lang="zh-TW" altLang="en-US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 </a:t>
            </a:r>
            <a:r>
              <a:rPr kumimoji="1" lang="en-US" altLang="zh-TW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7</a:t>
            </a:r>
            <a:r>
              <a:rPr kumimoji="1" lang="zh-TW" altLang="en-US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我說：</a:t>
            </a:r>
            <a:r>
              <a:rPr kumimoji="1" lang="en-US" altLang="zh-TW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『</a:t>
            </a:r>
            <a:r>
              <a:rPr kumimoji="1" lang="zh-TW" altLang="en-US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你們必須重生</a:t>
            </a:r>
            <a:r>
              <a:rPr kumimoji="1" lang="en-US" altLang="zh-TW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』</a:t>
            </a:r>
            <a:r>
              <a:rPr kumimoji="1" lang="zh-TW" altLang="en-US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，你不要以為希奇。 </a:t>
            </a:r>
            <a:r>
              <a:rPr kumimoji="1" lang="en-US" altLang="zh-TW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8</a:t>
            </a:r>
            <a:r>
              <a:rPr kumimoji="1" lang="zh-TW" altLang="en-US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風隨著意思吹，你聽見風的響聲，卻不曉得從哪裏來，往哪裏去；凡從聖靈生的，也是如此。」</a:t>
            </a:r>
            <a:endParaRPr kumimoji="1" lang="en-US" altLang="zh-TW" sz="3600" dirty="0" smtClean="0"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5867400" y="774700"/>
            <a:ext cx="895350" cy="604838"/>
          </a:xfrm>
          <a:prstGeom prst="rect">
            <a:avLst/>
          </a:prstGeom>
          <a:solidFill>
            <a:srgbClr val="CC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zh-TW" altLang="en-US" sz="2800">
                <a:solidFill>
                  <a:schemeClr val="bg1"/>
                </a:solidFill>
                <a:latin typeface="SimHei" pitchFamily="49" charset="-122"/>
                <a:ea typeface="SimHei" pitchFamily="49" charset="-122"/>
              </a:rPr>
              <a:t>基督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447925" y="762000"/>
            <a:ext cx="895350" cy="604838"/>
          </a:xfrm>
          <a:prstGeom prst="rect">
            <a:avLst/>
          </a:prstGeom>
          <a:solidFill>
            <a:srgbClr val="CC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kumimoji="1" lang="zh-TW" altLang="en-US" sz="2800">
                <a:solidFill>
                  <a:schemeClr val="bg1"/>
                </a:solidFill>
                <a:latin typeface="SimHei" pitchFamily="49" charset="-122"/>
                <a:ea typeface="SimHei" pitchFamily="49" charset="-122"/>
              </a:rPr>
              <a:t>亚当</a:t>
            </a: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4786452" y="1571625"/>
            <a:ext cx="3057247" cy="6093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800" dirty="0" smtClean="0">
                <a:latin typeface="SimHei" pitchFamily="49" charset="-122"/>
                <a:ea typeface="SimHei" pitchFamily="49" charset="-122"/>
              </a:rPr>
              <a:t>從聖靈生（新人）</a:t>
            </a:r>
            <a:endParaRPr lang="zh-TW" altLang="en-US" sz="2800" dirty="0"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366977" y="1576388"/>
            <a:ext cx="3057247" cy="6093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lnSpc>
                <a:spcPct val="120000"/>
              </a:lnSpc>
            </a:pPr>
            <a:r>
              <a:rPr lang="zh-CN" altLang="en-US" sz="2800" dirty="0" smtClean="0">
                <a:latin typeface="SimHei" pitchFamily="49" charset="-122"/>
                <a:ea typeface="SimHei" pitchFamily="49" charset="-122"/>
              </a:rPr>
              <a:t>從肉身生（舊人）</a:t>
            </a:r>
            <a:endParaRPr kumimoji="1" lang="zh-TW" altLang="en-US" sz="2800" dirty="0">
              <a:latin typeface="SimHei" pitchFamily="49" charset="-122"/>
              <a:ea typeface="SimHei" pitchFamily="49" charset="-122"/>
            </a:endParaRPr>
          </a:p>
        </p:txBody>
      </p:sp>
      <p:pic>
        <p:nvPicPr>
          <p:cNvPr id="11270" name="Picture 6" descr="adam01a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08200" y="2384425"/>
            <a:ext cx="1587500" cy="3981450"/>
          </a:xfrm>
          <a:prstGeom prst="rect">
            <a:avLst/>
          </a:prstGeom>
          <a:noFill/>
        </p:spPr>
      </p:pic>
      <p:pic>
        <p:nvPicPr>
          <p:cNvPr id="11271" name="Picture 7" descr="adam02a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37200" y="2384425"/>
            <a:ext cx="1587500" cy="4032250"/>
          </a:xfrm>
          <a:prstGeom prst="rect">
            <a:avLst/>
          </a:prstGeom>
          <a:noFill/>
        </p:spPr>
      </p:pic>
      <p:sp>
        <p:nvSpPr>
          <p:cNvPr id="11272" name="AutoShape 8"/>
          <p:cNvSpPr>
            <a:spLocks noChangeArrowheads="1"/>
          </p:cNvSpPr>
          <p:nvPr/>
        </p:nvSpPr>
        <p:spPr bwMode="auto">
          <a:xfrm>
            <a:off x="4613275" y="2722563"/>
            <a:ext cx="1325563" cy="533400"/>
          </a:xfrm>
          <a:prstGeom prst="wedgeRectCallout">
            <a:avLst>
              <a:gd name="adj1" fmla="val 64972"/>
              <a:gd name="adj2" fmla="val 10387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kumimoji="1" lang="zh-TW" altLang="en-US" sz="2000">
                <a:latin typeface="SimHei" pitchFamily="49" charset="-122"/>
                <a:ea typeface="SimHei" pitchFamily="49" charset="-122"/>
              </a:rPr>
              <a:t>在基督里</a:t>
            </a:r>
          </a:p>
        </p:txBody>
      </p:sp>
      <p:sp>
        <p:nvSpPr>
          <p:cNvPr id="11273" name="AutoShape 9"/>
          <p:cNvSpPr>
            <a:spLocks noChangeArrowheads="1"/>
          </p:cNvSpPr>
          <p:nvPr/>
        </p:nvSpPr>
        <p:spPr bwMode="auto">
          <a:xfrm>
            <a:off x="1190625" y="2670175"/>
            <a:ext cx="1325563" cy="533400"/>
          </a:xfrm>
          <a:prstGeom prst="wedgeRectCallout">
            <a:avLst>
              <a:gd name="adj1" fmla="val 64972"/>
              <a:gd name="adj2" fmla="val 103870"/>
            </a:avLst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kumimoji="1" lang="zh-TW" altLang="en-US" sz="2000">
                <a:latin typeface="SimHei" pitchFamily="49" charset="-122"/>
                <a:ea typeface="SimHei" pitchFamily="49" charset="-122"/>
              </a:rPr>
              <a:t>在亚当里</a:t>
            </a:r>
          </a:p>
        </p:txBody>
      </p:sp>
      <p:sp>
        <p:nvSpPr>
          <p:cNvPr id="11274" name="Rectangle 10" descr="Stationery"/>
          <p:cNvSpPr>
            <a:spLocks noChangeArrowheads="1"/>
          </p:cNvSpPr>
          <p:nvPr/>
        </p:nvSpPr>
        <p:spPr bwMode="auto">
          <a:xfrm>
            <a:off x="0" y="5334000"/>
            <a:ext cx="9144000" cy="1524000"/>
          </a:xfrm>
          <a:prstGeom prst="rect">
            <a:avLst/>
          </a:prstGeom>
          <a:blipFill dpi="0" rotWithShape="1">
            <a:blip r:embed="rId5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381000" y="5486400"/>
            <a:ext cx="8566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zh-CN" altLang="en-US" sz="2000" dirty="0">
                <a:solidFill>
                  <a:schemeClr val="bg1"/>
                </a:solidFill>
                <a:latin typeface="SimHei" pitchFamily="49" charset="-122"/>
                <a:ea typeface="SimHei" pitchFamily="49" charset="-122"/>
              </a:rPr>
              <a:t>若有人</a:t>
            </a:r>
            <a:r>
              <a:rPr lang="zh-CN" altLang="en-US" sz="2000" dirty="0">
                <a:solidFill>
                  <a:srgbClr val="FF0000"/>
                </a:solidFill>
                <a:latin typeface="SimHei" pitchFamily="49" charset="-122"/>
                <a:ea typeface="SimHei" pitchFamily="49" charset="-122"/>
              </a:rPr>
              <a:t>在基督里</a:t>
            </a:r>
            <a:r>
              <a:rPr lang="zh-CN" altLang="en-US" sz="2000" dirty="0">
                <a:solidFill>
                  <a:schemeClr val="bg1"/>
                </a:solidFill>
                <a:latin typeface="SimHei" pitchFamily="49" charset="-122"/>
                <a:ea typeface="SimHei" pitchFamily="49" charset="-122"/>
              </a:rPr>
              <a:t>，他就是</a:t>
            </a:r>
            <a:r>
              <a:rPr lang="zh-CN" altLang="en-US" sz="2000" dirty="0">
                <a:solidFill>
                  <a:srgbClr val="FF0000"/>
                </a:solidFill>
                <a:latin typeface="SimHei" pitchFamily="49" charset="-122"/>
                <a:ea typeface="SimHei" pitchFamily="49" charset="-122"/>
              </a:rPr>
              <a:t>新造</a:t>
            </a:r>
            <a:r>
              <a:rPr lang="zh-CN" altLang="en-US" sz="2000" dirty="0">
                <a:solidFill>
                  <a:schemeClr val="bg1"/>
                </a:solidFill>
                <a:latin typeface="SimHei" pitchFamily="49" charset="-122"/>
                <a:ea typeface="SimHei" pitchFamily="49" charset="-122"/>
              </a:rPr>
              <a:t>的人，旧事已过，都变成新的了</a:t>
            </a:r>
            <a:r>
              <a:rPr lang="zh-CN" altLang="en-US" sz="2000" dirty="0">
                <a:latin typeface="SimHei" pitchFamily="49" charset="-122"/>
                <a:ea typeface="SimHei" pitchFamily="49" charset="-122"/>
              </a:rPr>
              <a:t>。</a:t>
            </a:r>
            <a:r>
              <a:rPr lang="en-US" altLang="zh-CN" sz="2000" dirty="0">
                <a:solidFill>
                  <a:srgbClr val="00B0F0"/>
                </a:solidFill>
                <a:latin typeface="SimHei" pitchFamily="49" charset="-122"/>
                <a:ea typeface="SimHei" pitchFamily="49" charset="-122"/>
              </a:rPr>
              <a:t>(</a:t>
            </a:r>
            <a:r>
              <a:rPr lang="zh-CN" altLang="en-US" sz="2000" dirty="0">
                <a:solidFill>
                  <a:srgbClr val="00B0F0"/>
                </a:solidFill>
                <a:latin typeface="SimHei" pitchFamily="49" charset="-122"/>
                <a:ea typeface="SimHei" pitchFamily="49" charset="-122"/>
              </a:rPr>
              <a:t>林后</a:t>
            </a:r>
            <a:r>
              <a:rPr lang="en-US" altLang="zh-CN" sz="2000" dirty="0">
                <a:solidFill>
                  <a:srgbClr val="00B0F0"/>
                </a:solidFill>
                <a:latin typeface="SimHei" pitchFamily="49" charset="-122"/>
                <a:ea typeface="SimHei" pitchFamily="49" charset="-122"/>
              </a:rPr>
              <a:t>5:17)</a:t>
            </a:r>
            <a:endParaRPr lang="en-US" altLang="zh-TW" sz="2000" dirty="0">
              <a:solidFill>
                <a:srgbClr val="00B0F0"/>
              </a:solidFill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11277" name="Freeform 13"/>
          <p:cNvSpPr>
            <a:spLocks/>
          </p:cNvSpPr>
          <p:nvPr/>
        </p:nvSpPr>
        <p:spPr bwMode="auto">
          <a:xfrm>
            <a:off x="2789238" y="3619500"/>
            <a:ext cx="3328987" cy="7254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27" y="456"/>
              </a:cxn>
              <a:cxn ang="0">
                <a:pos x="2097" y="7"/>
              </a:cxn>
            </a:cxnLst>
            <a:rect l="0" t="0" r="r" b="b"/>
            <a:pathLst>
              <a:path w="2097" h="457">
                <a:moveTo>
                  <a:pt x="0" y="0"/>
                </a:moveTo>
                <a:cubicBezTo>
                  <a:pt x="170" y="76"/>
                  <a:pt x="678" y="455"/>
                  <a:pt x="1027" y="456"/>
                </a:cubicBezTo>
                <a:cubicBezTo>
                  <a:pt x="1376" y="457"/>
                  <a:pt x="1874" y="101"/>
                  <a:pt x="2097" y="7"/>
                </a:cubicBezTo>
              </a:path>
            </a:pathLst>
          </a:custGeom>
          <a:noFill/>
          <a:ln w="38100" cap="flat" cmpd="sng">
            <a:solidFill>
              <a:schemeClr val="accent2"/>
            </a:solidFill>
            <a:prstDash val="sysDot"/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1280" name="AutoShape 16"/>
          <p:cNvSpPr>
            <a:spLocks noChangeArrowheads="1"/>
          </p:cNvSpPr>
          <p:nvPr/>
        </p:nvSpPr>
        <p:spPr bwMode="auto">
          <a:xfrm>
            <a:off x="4038600" y="3352800"/>
            <a:ext cx="1066800" cy="914400"/>
          </a:xfrm>
          <a:prstGeom prst="star16">
            <a:avLst>
              <a:gd name="adj" fmla="val 37500"/>
            </a:avLst>
          </a:prstGeom>
          <a:solidFill>
            <a:srgbClr val="FF99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TW" altLang="en-US" sz="2000">
                <a:latin typeface="SimHei" pitchFamily="49" charset="-122"/>
                <a:ea typeface="SimHei" pitchFamily="49" charset="-122"/>
              </a:rPr>
              <a:t>重生</a:t>
            </a:r>
            <a:endParaRPr lang="zh-CN" altLang="en-US" sz="2000"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7" grpId="0" animBg="1"/>
      <p:bldP spid="11268" grpId="0"/>
      <p:bldP spid="11269" grpId="0"/>
      <p:bldP spid="11272" grpId="0" animBg="1"/>
      <p:bldP spid="11273" grpId="0" animBg="1"/>
      <p:bldP spid="11274" grpId="0" animBg="1"/>
      <p:bldP spid="11275" grpId="0"/>
      <p:bldP spid="11277" grpId="0" animBg="1"/>
      <p:bldP spid="11280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二、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重生绝对是圣灵的工作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556792"/>
            <a:ext cx="80648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3200" dirty="0" smtClean="0">
                <a:solidFill>
                  <a:srgbClr val="FFFF00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約翰福音第一章</a:t>
            </a:r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kumimoji="1" lang="en-US" altLang="zh-TW" sz="44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13</a:t>
            </a:r>
            <a:r>
              <a:rPr kumimoji="1" lang="zh-TW" altLang="en-US" sz="44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這等人不是從血氣生的，不是從情慾生的，也不是從人意生的，乃是</a:t>
            </a:r>
            <a:r>
              <a:rPr kumimoji="1" lang="zh-TW" altLang="en-US" sz="4400" dirty="0" smtClean="0">
                <a:solidFill>
                  <a:schemeClr val="bg1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從神生的</a:t>
            </a:r>
            <a:r>
              <a:rPr kumimoji="1" lang="zh-TW" altLang="en-US" sz="44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。</a:t>
            </a:r>
            <a:r>
              <a:rPr lang="zh-TW" altLang="en-US" sz="2800" dirty="0" smtClean="0"/>
              <a:t> </a:t>
            </a:r>
            <a:r>
              <a:rPr lang="zh-TW" altLang="en-US" sz="4000" dirty="0" smtClean="0"/>
              <a:t> </a:t>
            </a:r>
            <a:endParaRPr kumimoji="1" lang="en-US" altLang="zh-TW" sz="4000" dirty="0" smtClean="0"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二、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重生绝对是圣灵的工作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916832"/>
            <a:ext cx="80648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3200" dirty="0" smtClean="0">
                <a:solidFill>
                  <a:srgbClr val="FFFF00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約翰福音第三章</a:t>
            </a:r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endParaRPr kumimoji="1" lang="en-US" altLang="zh-CN" sz="1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kumimoji="1" lang="en-US" altLang="zh-TW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6</a:t>
            </a:r>
            <a:r>
              <a:rPr kumimoji="1" lang="zh-TW" altLang="en-US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從肉身生的就是肉身；從靈生的就是靈。 </a:t>
            </a:r>
            <a:r>
              <a:rPr kumimoji="1" lang="en-US" altLang="zh-TW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7</a:t>
            </a:r>
            <a:r>
              <a:rPr kumimoji="1" lang="zh-TW" altLang="en-US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我說：</a:t>
            </a:r>
            <a:r>
              <a:rPr kumimoji="1" lang="en-US" altLang="zh-TW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『</a:t>
            </a:r>
            <a:r>
              <a:rPr kumimoji="1" lang="zh-TW" altLang="en-US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你們必須重生</a:t>
            </a:r>
            <a:r>
              <a:rPr kumimoji="1" lang="en-US" altLang="zh-TW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』</a:t>
            </a:r>
            <a:r>
              <a:rPr kumimoji="1" lang="zh-TW" altLang="en-US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，你不要以為希奇。 </a:t>
            </a:r>
            <a:r>
              <a:rPr kumimoji="1" lang="en-US" altLang="zh-TW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8</a:t>
            </a:r>
            <a:r>
              <a:rPr kumimoji="1" lang="zh-TW" altLang="en-US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風隨著意思吹，你聽見風的響聲，卻不曉得從哪裏來，往哪裏去；</a:t>
            </a:r>
            <a:r>
              <a:rPr kumimoji="1" lang="zh-TW" altLang="en-US" sz="3600" dirty="0" smtClean="0">
                <a:solidFill>
                  <a:schemeClr val="bg1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凡從聖靈生的，也是如此</a:t>
            </a:r>
            <a:r>
              <a:rPr kumimoji="1" lang="zh-TW" altLang="en-US" sz="36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。」</a:t>
            </a:r>
            <a:endParaRPr kumimoji="1" lang="en-US" altLang="zh-TW" sz="3600" dirty="0" smtClean="0"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914400" y="1295400"/>
            <a:ext cx="1905000" cy="838200"/>
          </a:xfrm>
          <a:prstGeom prst="rect">
            <a:avLst/>
          </a:prstGeom>
          <a:solidFill>
            <a:srgbClr val="007E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神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25613" name="AutoShape 13"/>
          <p:cNvSpPr>
            <a:spLocks noChangeArrowheads="1"/>
          </p:cNvSpPr>
          <p:nvPr/>
        </p:nvSpPr>
        <p:spPr bwMode="auto">
          <a:xfrm>
            <a:off x="1600200" y="21336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5614" name="AutoShape 14"/>
          <p:cNvSpPr>
            <a:spLocks noChangeArrowheads="1"/>
          </p:cNvSpPr>
          <p:nvPr/>
        </p:nvSpPr>
        <p:spPr bwMode="auto">
          <a:xfrm>
            <a:off x="1600200" y="35814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5615" name="AutoShape 15"/>
          <p:cNvSpPr>
            <a:spLocks noChangeArrowheads="1"/>
          </p:cNvSpPr>
          <p:nvPr/>
        </p:nvSpPr>
        <p:spPr bwMode="auto">
          <a:xfrm>
            <a:off x="1600200" y="51054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5128" name="Rectangle 16" descr="Cork"/>
          <p:cNvSpPr>
            <a:spLocks noChangeArrowheads="1"/>
          </p:cNvSpPr>
          <p:nvPr/>
        </p:nvSpPr>
        <p:spPr bwMode="auto">
          <a:xfrm>
            <a:off x="533400" y="152400"/>
            <a:ext cx="8153400" cy="838200"/>
          </a:xfrm>
          <a:prstGeom prst="rect">
            <a:avLst/>
          </a:prstGeom>
          <a:solidFill>
            <a:srgbClr val="F5A401"/>
          </a:solidFill>
          <a:ln w="9525" cap="rnd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en-US">
              <a:ea typeface="宋体" pitchFamily="2" charset="-122"/>
            </a:endParaRPr>
          </a:p>
        </p:txBody>
      </p:sp>
      <p:sp>
        <p:nvSpPr>
          <p:cNvPr id="25604" name="Text Box 4" descr="Cork"/>
          <p:cNvSpPr txBox="1">
            <a:spLocks noChangeArrowheads="1"/>
          </p:cNvSpPr>
          <p:nvPr/>
        </p:nvSpPr>
        <p:spPr bwMode="auto">
          <a:xfrm>
            <a:off x="-2744788" y="228600"/>
            <a:ext cx="8740776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Arial" charset="0"/>
                <a:ea typeface="SimHei" pitchFamily="49" charset="-122"/>
                <a:cs typeface="Arial" charset="0"/>
              </a:rPr>
              <a:t>                                                                    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福音是怎么？</a:t>
            </a:r>
            <a:endParaRPr lang="zh-TW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經典海報體" pitchFamily="1" charset="-120"/>
              <a:cs typeface="Arial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914400" y="2590800"/>
            <a:ext cx="1905000" cy="838200"/>
          </a:xfrm>
          <a:prstGeom prst="rect">
            <a:avLst/>
          </a:prstGeom>
          <a:solidFill>
            <a:srgbClr val="A5B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耶</a:t>
            </a: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穌基督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914400" y="4038600"/>
            <a:ext cx="1905000" cy="838200"/>
          </a:xfrm>
          <a:prstGeom prst="rect">
            <a:avLst/>
          </a:prstGeom>
          <a:solidFill>
            <a:srgbClr val="A9D3DB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十字架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914400" y="5562600"/>
            <a:ext cx="1905000" cy="838200"/>
          </a:xfrm>
          <a:prstGeom prst="rect">
            <a:avLst/>
          </a:prstGeom>
          <a:solidFill>
            <a:srgbClr val="A5DE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稱義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6324600" y="1295400"/>
            <a:ext cx="1905000" cy="838200"/>
          </a:xfrm>
          <a:prstGeom prst="rect">
            <a:avLst/>
          </a:prstGeom>
          <a:solidFill>
            <a:srgbClr val="007E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聖靈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36" name="AutoShape 13"/>
          <p:cNvSpPr>
            <a:spLocks noChangeArrowheads="1"/>
          </p:cNvSpPr>
          <p:nvPr/>
        </p:nvSpPr>
        <p:spPr bwMode="auto">
          <a:xfrm>
            <a:off x="7010400" y="21336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7" name="AutoShape 14"/>
          <p:cNvSpPr>
            <a:spLocks noChangeArrowheads="1"/>
          </p:cNvSpPr>
          <p:nvPr/>
        </p:nvSpPr>
        <p:spPr bwMode="auto">
          <a:xfrm>
            <a:off x="7010400" y="35814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8" name="AutoShape 15"/>
          <p:cNvSpPr>
            <a:spLocks noChangeArrowheads="1"/>
          </p:cNvSpPr>
          <p:nvPr/>
        </p:nvSpPr>
        <p:spPr bwMode="auto">
          <a:xfrm>
            <a:off x="7010400" y="51054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6324600" y="2590800"/>
            <a:ext cx="1905000" cy="838200"/>
          </a:xfrm>
          <a:prstGeom prst="rect">
            <a:avLst/>
          </a:prstGeom>
          <a:solidFill>
            <a:srgbClr val="A5B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罪人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6324600" y="4038600"/>
            <a:ext cx="1905000" cy="838200"/>
          </a:xfrm>
          <a:prstGeom prst="rect">
            <a:avLst/>
          </a:prstGeom>
          <a:solidFill>
            <a:srgbClr val="A9D3DB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認罪悔改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41" name="Rectangle 5"/>
          <p:cNvSpPr>
            <a:spLocks noChangeArrowheads="1"/>
          </p:cNvSpPr>
          <p:nvPr/>
        </p:nvSpPr>
        <p:spPr bwMode="auto">
          <a:xfrm>
            <a:off x="6324600" y="5562600"/>
            <a:ext cx="1905000" cy="838200"/>
          </a:xfrm>
          <a:prstGeom prst="rect">
            <a:avLst/>
          </a:prstGeom>
          <a:solidFill>
            <a:srgbClr val="A5DE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重生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21" name="Rectangle 5"/>
          <p:cNvSpPr>
            <a:spLocks noChangeArrowheads="1"/>
          </p:cNvSpPr>
          <p:nvPr/>
        </p:nvSpPr>
        <p:spPr bwMode="auto">
          <a:xfrm>
            <a:off x="3779912" y="1268760"/>
            <a:ext cx="1584176" cy="5112568"/>
          </a:xfrm>
          <a:prstGeom prst="rect">
            <a:avLst/>
          </a:prstGeom>
          <a:solidFill>
            <a:srgbClr val="007E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福</a:t>
            </a:r>
            <a:endParaRPr lang="en-US" altLang="zh-CN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音</a:t>
            </a:r>
            <a:endParaRPr lang="en-US" altLang="zh-CN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是</a:t>
            </a:r>
            <a:endParaRPr lang="en-US" altLang="zh-CN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三</a:t>
            </a:r>
            <a:endParaRPr lang="en-US" altLang="zh-CN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位</a:t>
            </a:r>
            <a:endParaRPr lang="en-US" altLang="zh-CN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一</a:t>
            </a:r>
            <a:endParaRPr lang="en-US" altLang="zh-CN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體</a:t>
            </a:r>
            <a:endParaRPr lang="en-US" altLang="zh-CN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真</a:t>
            </a:r>
            <a:endParaRPr lang="en-US" altLang="zh-CN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神</a:t>
            </a:r>
            <a:endParaRPr lang="en-US" altLang="zh-CN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的</a:t>
            </a:r>
            <a:endParaRPr lang="en-US" altLang="zh-CN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工</a:t>
            </a:r>
            <a:endParaRPr lang="en-US" altLang="zh-CN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  <a:p>
            <a:pPr algn="ctr">
              <a:defRPr/>
            </a:pPr>
            <a:r>
              <a:rPr lang="zh-CN" altLang="en-US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作</a:t>
            </a:r>
            <a:endParaRPr lang="zh-TW" alt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22" name="Line 7"/>
          <p:cNvSpPr>
            <a:spLocks noChangeShapeType="1"/>
          </p:cNvSpPr>
          <p:nvPr/>
        </p:nvSpPr>
        <p:spPr bwMode="auto">
          <a:xfrm flipV="1">
            <a:off x="5148064" y="1772816"/>
            <a:ext cx="936104" cy="0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  <p:sp>
        <p:nvSpPr>
          <p:cNvPr id="23" name="Line 7"/>
          <p:cNvSpPr>
            <a:spLocks noChangeShapeType="1"/>
          </p:cNvSpPr>
          <p:nvPr/>
        </p:nvSpPr>
        <p:spPr bwMode="auto">
          <a:xfrm flipH="1">
            <a:off x="3059832" y="2276872"/>
            <a:ext cx="864096" cy="792088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  <p:sp>
        <p:nvSpPr>
          <p:cNvPr id="24" name="Line 7"/>
          <p:cNvSpPr>
            <a:spLocks noChangeShapeType="1"/>
          </p:cNvSpPr>
          <p:nvPr/>
        </p:nvSpPr>
        <p:spPr bwMode="auto">
          <a:xfrm flipH="1" flipV="1">
            <a:off x="2915816" y="1772816"/>
            <a:ext cx="936104" cy="0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3" grpId="0" animBg="1"/>
      <p:bldP spid="25614" grpId="0" animBg="1"/>
      <p:bldP spid="25615" grpId="0" animBg="1"/>
      <p:bldP spid="36" grpId="0" animBg="1"/>
      <p:bldP spid="37" grpId="0" animBg="1"/>
      <p:bldP spid="38" grpId="0" animBg="1"/>
      <p:bldP spid="22" grpId="0" animBg="1"/>
      <p:bldP spid="23" grpId="0" animBg="1"/>
      <p:bldP spid="2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二、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重生绝对是圣灵的工作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556792"/>
            <a:ext cx="806489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3200" dirty="0" smtClean="0">
                <a:solidFill>
                  <a:srgbClr val="FFFF00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約翰福音第三章</a:t>
            </a:r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kumimoji="1" lang="en-US" altLang="zh-TW" sz="28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9</a:t>
            </a:r>
            <a:r>
              <a:rPr kumimoji="1" lang="zh-TW" altLang="en-US" sz="28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尼哥德慕問他說：「怎能有這事呢？」 </a:t>
            </a:r>
            <a:r>
              <a:rPr kumimoji="1" lang="en-US" altLang="zh-TW" sz="28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10</a:t>
            </a:r>
            <a:r>
              <a:rPr kumimoji="1" lang="zh-TW" altLang="en-US" sz="28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耶穌回答說：「你是以色列人的先生，還不明白這事嗎？ </a:t>
            </a:r>
            <a:r>
              <a:rPr kumimoji="1" lang="en-US" altLang="zh-TW" sz="28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11</a:t>
            </a:r>
            <a:r>
              <a:rPr kumimoji="1" lang="zh-TW" altLang="en-US" sz="28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我實實在在地告訴你，我們所說的是我們知道的；我們所見證的是我們見過的；你們卻不領受我們的見證。 </a:t>
            </a:r>
            <a:r>
              <a:rPr kumimoji="1" lang="en-US" altLang="zh-TW" sz="28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12</a:t>
            </a:r>
            <a:r>
              <a:rPr kumimoji="1" lang="zh-TW" altLang="en-US" sz="28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我對你們說地上的事，你們尚且不信，若說天上的事，如何能信呢？ </a:t>
            </a:r>
            <a:r>
              <a:rPr kumimoji="1" lang="en-US" altLang="zh-TW" sz="28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13</a:t>
            </a:r>
            <a:r>
              <a:rPr kumimoji="1" lang="zh-TW" altLang="en-US" sz="28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除了從天降下、仍舊在天的人子，沒有人升過天。</a:t>
            </a:r>
            <a:r>
              <a:rPr lang="zh-TW" altLang="en-US" sz="4000" dirty="0" smtClean="0"/>
              <a:t> </a:t>
            </a:r>
            <a:endParaRPr kumimoji="1" lang="en-US" altLang="zh-TW" sz="4000" dirty="0" smtClean="0"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三、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重生是要使我们得永生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556792"/>
            <a:ext cx="8064896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3200" dirty="0" smtClean="0">
                <a:solidFill>
                  <a:srgbClr val="FFFF00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約翰福音第三章</a:t>
            </a:r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endParaRPr kumimoji="1" lang="en-US" altLang="zh-CN" sz="1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kumimoji="1" lang="en-US" altLang="zh-TW" sz="40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14</a:t>
            </a:r>
            <a:r>
              <a:rPr kumimoji="1" lang="zh-TW" altLang="en-US" sz="40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摩西在曠野怎樣舉蛇，人子也必照樣被舉起來， </a:t>
            </a:r>
            <a:r>
              <a:rPr kumimoji="1" lang="en-US" altLang="zh-TW" sz="40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15</a:t>
            </a:r>
            <a:r>
              <a:rPr kumimoji="1" lang="zh-TW" altLang="en-US" sz="40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叫一切信他的都得永生。 </a:t>
            </a:r>
            <a:r>
              <a:rPr kumimoji="1" lang="en-US" altLang="zh-TW" sz="40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16</a:t>
            </a:r>
            <a:r>
              <a:rPr kumimoji="1" lang="zh-TW" altLang="en-US" sz="40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「神愛世人，甚至將他的獨生子賜給他們，叫一切信他的，不致滅亡，反得永生。</a:t>
            </a:r>
            <a:r>
              <a:rPr lang="zh-TW" altLang="en-US" sz="2800" dirty="0" smtClean="0"/>
              <a:t> </a:t>
            </a:r>
          </a:p>
          <a:p>
            <a:r>
              <a:rPr kumimoji="1" lang="zh-TW" altLang="en-US" sz="24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 </a:t>
            </a:r>
            <a:endParaRPr kumimoji="1" lang="en-US" altLang="zh-TW" sz="4000" dirty="0" smtClean="0"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Content Placeholder 3" descr="铜蛇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Content Placeholder 3" descr="世界卫生组织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-27384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Content Placeholder 3" descr="高举铜蛇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三、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重生是要使我们得永生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1556792"/>
            <a:ext cx="806489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3200" dirty="0" smtClean="0">
                <a:solidFill>
                  <a:srgbClr val="FFFF00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約翰一書第二章</a:t>
            </a:r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lang="en-US" altLang="zh-TW" sz="3200" dirty="0" smtClean="0"/>
              <a:t>25</a:t>
            </a:r>
            <a:r>
              <a:rPr lang="zh-TW" altLang="en-US" sz="3200" dirty="0" smtClean="0"/>
              <a:t>主所應許我們的就是</a:t>
            </a:r>
            <a:r>
              <a:rPr lang="zh-TW" alt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永生</a:t>
            </a:r>
            <a:r>
              <a:rPr lang="zh-TW" altLang="en-US" sz="3200" dirty="0" smtClean="0"/>
              <a:t>。 </a:t>
            </a:r>
            <a:r>
              <a:rPr lang="zh-TW" altLang="en-US" sz="2800" dirty="0" smtClean="0"/>
              <a:t> </a:t>
            </a:r>
            <a:endParaRPr lang="en-US" altLang="zh-TW" sz="2800" dirty="0" smtClean="0"/>
          </a:p>
          <a:p>
            <a:endParaRPr lang="en-US" altLang="zh-TW" sz="1200" dirty="0" smtClean="0"/>
          </a:p>
          <a:p>
            <a:r>
              <a:rPr kumimoji="1" lang="zh-CN" altLang="en-US" sz="3200" dirty="0" smtClean="0">
                <a:solidFill>
                  <a:srgbClr val="FFFF00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羅馬書第六章</a:t>
            </a:r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lang="en-US" altLang="zh-TW" sz="3200" dirty="0" smtClean="0"/>
              <a:t>23</a:t>
            </a:r>
            <a:r>
              <a:rPr lang="zh-TW" altLang="en-US" sz="3200" dirty="0" smtClean="0"/>
              <a:t>因為罪的工價乃是死；惟有神的恩賜，在我們的主基督耶穌裏，乃是</a:t>
            </a:r>
            <a:r>
              <a:rPr lang="zh-TW" alt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永生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endParaRPr kumimoji="1" lang="en-US" altLang="zh-CN" sz="1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kumimoji="1" lang="zh-CN" altLang="en-US" sz="3200" dirty="0" smtClean="0">
                <a:solidFill>
                  <a:srgbClr val="FFFF00"/>
                </a:solidFill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約翰福音第十七章</a:t>
            </a:r>
            <a:endParaRPr kumimoji="1" lang="en-US" altLang="zh-CN" sz="3200" dirty="0" smtClean="0">
              <a:solidFill>
                <a:srgbClr val="FFFF00"/>
              </a:solidFill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  <a:p>
            <a:r>
              <a:rPr lang="en-US" altLang="zh-TW" sz="3200" dirty="0" smtClean="0"/>
              <a:t>3</a:t>
            </a:r>
            <a:r>
              <a:rPr lang="zh-TW" altLang="en-US" sz="3200" dirty="0" smtClean="0"/>
              <a:t>認識你－獨一的真神，並且認識你所差來的耶穌基督，這就是</a:t>
            </a:r>
            <a:r>
              <a:rPr lang="zh-TW" altLang="en-US" sz="32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永生</a:t>
            </a:r>
            <a:r>
              <a:rPr lang="zh-TW" altLang="en-US" sz="3200" dirty="0" smtClean="0"/>
              <a:t>。</a:t>
            </a:r>
            <a:endParaRPr lang="en-US" altLang="zh-CN" sz="3200" dirty="0" smtClean="0"/>
          </a:p>
          <a:p>
            <a:endParaRPr lang="zh-TW" altLang="en-US" sz="2800" dirty="0" smtClean="0"/>
          </a:p>
          <a:p>
            <a:r>
              <a:rPr kumimoji="1" lang="zh-TW" altLang="en-US" sz="2400" dirty="0" smtClean="0">
                <a:effectLst>
                  <a:glow rad="139700">
                    <a:srgbClr val="FFFFFF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2" charset="-122"/>
                <a:ea typeface="華康中明體" pitchFamily="49" charset="-120"/>
              </a:rPr>
              <a:t> </a:t>
            </a:r>
            <a:endParaRPr kumimoji="1" lang="en-US" altLang="zh-TW" sz="4000" dirty="0" smtClean="0">
              <a:effectLst>
                <a:glow rad="139700">
                  <a:srgbClr val="FFFFFF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2" charset="-122"/>
              <a:ea typeface="華康中明體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14" name="AutoShape 14"/>
          <p:cNvSpPr>
            <a:spLocks noChangeArrowheads="1"/>
          </p:cNvSpPr>
          <p:nvPr/>
        </p:nvSpPr>
        <p:spPr bwMode="auto">
          <a:xfrm>
            <a:off x="1600200" y="35814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25615" name="AutoShape 15"/>
          <p:cNvSpPr>
            <a:spLocks noChangeArrowheads="1"/>
          </p:cNvSpPr>
          <p:nvPr/>
        </p:nvSpPr>
        <p:spPr bwMode="auto">
          <a:xfrm>
            <a:off x="1600200" y="51054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4104" name="Rectangle 16" descr="Cork"/>
          <p:cNvSpPr>
            <a:spLocks noChangeArrowheads="1"/>
          </p:cNvSpPr>
          <p:nvPr/>
        </p:nvSpPr>
        <p:spPr bwMode="auto">
          <a:xfrm>
            <a:off x="533400" y="152400"/>
            <a:ext cx="8153400" cy="838200"/>
          </a:xfrm>
          <a:prstGeom prst="rect">
            <a:avLst/>
          </a:prstGeom>
          <a:solidFill>
            <a:srgbClr val="F5A401"/>
          </a:solidFill>
          <a:ln w="9525" cap="rnd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zh-CN" altLang="en-US">
              <a:ea typeface="宋体" pitchFamily="2" charset="-122"/>
            </a:endParaRPr>
          </a:p>
        </p:txBody>
      </p:sp>
      <p:sp>
        <p:nvSpPr>
          <p:cNvPr id="25604" name="Text Box 4" descr="Cork"/>
          <p:cNvSpPr txBox="1">
            <a:spLocks noChangeArrowheads="1"/>
          </p:cNvSpPr>
          <p:nvPr/>
        </p:nvSpPr>
        <p:spPr bwMode="auto">
          <a:xfrm>
            <a:off x="-1818614" y="228600"/>
            <a:ext cx="688842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zh-CN" altLang="en-US" sz="2400" b="1" dirty="0">
                <a:solidFill>
                  <a:schemeClr val="bg1"/>
                </a:solidFill>
                <a:latin typeface="Arial" charset="0"/>
                <a:ea typeface="SimHei" pitchFamily="49" charset="-122"/>
                <a:cs typeface="Arial" charset="0"/>
              </a:rPr>
              <a:t>                                                                    </a:t>
            </a: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福</a:t>
            </a:r>
            <a:r>
              <a:rPr lang="zh-CN" altLang="en-US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音</a:t>
            </a:r>
            <a:endParaRPr lang="zh-TW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經典海報體" pitchFamily="1" charset="-120"/>
              <a:cs typeface="Arial" charset="0"/>
            </a:endParaRP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914400" y="2590800"/>
            <a:ext cx="1905000" cy="838200"/>
          </a:xfrm>
          <a:prstGeom prst="rect">
            <a:avLst/>
          </a:prstGeom>
          <a:solidFill>
            <a:srgbClr val="A5B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藉信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19" name="Rectangle 5"/>
          <p:cNvSpPr>
            <a:spLocks noChangeArrowheads="1"/>
          </p:cNvSpPr>
          <p:nvPr/>
        </p:nvSpPr>
        <p:spPr bwMode="auto">
          <a:xfrm>
            <a:off x="914400" y="4038600"/>
            <a:ext cx="1905000" cy="838200"/>
          </a:xfrm>
          <a:prstGeom prst="rect">
            <a:avLst/>
          </a:prstGeom>
          <a:solidFill>
            <a:srgbClr val="A9D3DB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稱義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20" name="Rectangle 5"/>
          <p:cNvSpPr>
            <a:spLocks noChangeArrowheads="1"/>
          </p:cNvSpPr>
          <p:nvPr/>
        </p:nvSpPr>
        <p:spPr bwMode="auto">
          <a:xfrm>
            <a:off x="914400" y="5562600"/>
            <a:ext cx="1905000" cy="838200"/>
          </a:xfrm>
          <a:prstGeom prst="rect">
            <a:avLst/>
          </a:prstGeom>
          <a:solidFill>
            <a:srgbClr val="A5DE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成聖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3581400" y="1219200"/>
            <a:ext cx="1905000" cy="838200"/>
          </a:xfrm>
          <a:prstGeom prst="rect">
            <a:avLst/>
          </a:prstGeom>
          <a:solidFill>
            <a:srgbClr val="007E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神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30" name="AutoShape 13"/>
          <p:cNvSpPr>
            <a:spLocks noChangeArrowheads="1"/>
          </p:cNvSpPr>
          <p:nvPr/>
        </p:nvSpPr>
        <p:spPr bwMode="auto">
          <a:xfrm>
            <a:off x="4267200" y="21336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1" name="AutoShape 14"/>
          <p:cNvSpPr>
            <a:spLocks noChangeArrowheads="1"/>
          </p:cNvSpPr>
          <p:nvPr/>
        </p:nvSpPr>
        <p:spPr bwMode="auto">
          <a:xfrm>
            <a:off x="4267200" y="35814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2" name="AutoShape 15"/>
          <p:cNvSpPr>
            <a:spLocks noChangeArrowheads="1"/>
          </p:cNvSpPr>
          <p:nvPr/>
        </p:nvSpPr>
        <p:spPr bwMode="auto">
          <a:xfrm>
            <a:off x="4267200" y="51054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33" name="Rectangle 5"/>
          <p:cNvSpPr>
            <a:spLocks noChangeArrowheads="1"/>
          </p:cNvSpPr>
          <p:nvPr/>
        </p:nvSpPr>
        <p:spPr bwMode="auto">
          <a:xfrm>
            <a:off x="3581400" y="2590800"/>
            <a:ext cx="1905000" cy="838200"/>
          </a:xfrm>
          <a:prstGeom prst="rect">
            <a:avLst/>
          </a:prstGeom>
          <a:solidFill>
            <a:srgbClr val="A5B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耶穌基督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34" name="Rectangle 5"/>
          <p:cNvSpPr>
            <a:spLocks noChangeArrowheads="1"/>
          </p:cNvSpPr>
          <p:nvPr/>
        </p:nvSpPr>
        <p:spPr bwMode="auto">
          <a:xfrm>
            <a:off x="3581400" y="4038600"/>
            <a:ext cx="1905000" cy="838200"/>
          </a:xfrm>
          <a:prstGeom prst="rect">
            <a:avLst/>
          </a:prstGeom>
          <a:solidFill>
            <a:srgbClr val="A9D3DB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十字架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35" name="Rectangle 5"/>
          <p:cNvSpPr>
            <a:spLocks noChangeArrowheads="1"/>
          </p:cNvSpPr>
          <p:nvPr/>
        </p:nvSpPr>
        <p:spPr bwMode="auto">
          <a:xfrm>
            <a:off x="3581400" y="5562600"/>
            <a:ext cx="1905000" cy="838200"/>
          </a:xfrm>
          <a:prstGeom prst="rect">
            <a:avLst/>
          </a:prstGeom>
          <a:solidFill>
            <a:srgbClr val="A5DE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救恩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45" name="AutoShape 14"/>
          <p:cNvSpPr>
            <a:spLocks noChangeArrowheads="1"/>
          </p:cNvSpPr>
          <p:nvPr/>
        </p:nvSpPr>
        <p:spPr bwMode="auto">
          <a:xfrm>
            <a:off x="7162800" y="35814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46" name="AutoShape 15"/>
          <p:cNvSpPr>
            <a:spLocks noChangeArrowheads="1"/>
          </p:cNvSpPr>
          <p:nvPr/>
        </p:nvSpPr>
        <p:spPr bwMode="auto">
          <a:xfrm>
            <a:off x="7162800" y="5105400"/>
            <a:ext cx="457200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B2B2B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zh-CN" altLang="en-US">
              <a:ea typeface="宋体" pitchFamily="2" charset="-122"/>
            </a:endParaRPr>
          </a:p>
        </p:txBody>
      </p:sp>
      <p:sp>
        <p:nvSpPr>
          <p:cNvPr id="47" name="Rectangle 5"/>
          <p:cNvSpPr>
            <a:spLocks noChangeArrowheads="1"/>
          </p:cNvSpPr>
          <p:nvPr/>
        </p:nvSpPr>
        <p:spPr bwMode="auto">
          <a:xfrm>
            <a:off x="6477000" y="2590800"/>
            <a:ext cx="1905000" cy="838200"/>
          </a:xfrm>
          <a:prstGeom prst="rect">
            <a:avLst/>
          </a:prstGeom>
          <a:solidFill>
            <a:srgbClr val="A5BC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聖靈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48" name="Rectangle 5"/>
          <p:cNvSpPr>
            <a:spLocks noChangeArrowheads="1"/>
          </p:cNvSpPr>
          <p:nvPr/>
        </p:nvSpPr>
        <p:spPr bwMode="auto">
          <a:xfrm>
            <a:off x="6477000" y="4038600"/>
            <a:ext cx="1905000" cy="838200"/>
          </a:xfrm>
          <a:prstGeom prst="rect">
            <a:avLst/>
          </a:prstGeom>
          <a:solidFill>
            <a:srgbClr val="A9D3DB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重生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49" name="Rectangle 5"/>
          <p:cNvSpPr>
            <a:spLocks noChangeArrowheads="1"/>
          </p:cNvSpPr>
          <p:nvPr/>
        </p:nvSpPr>
        <p:spPr bwMode="auto">
          <a:xfrm>
            <a:off x="6477000" y="5562600"/>
            <a:ext cx="1905000" cy="838200"/>
          </a:xfrm>
          <a:prstGeom prst="rect">
            <a:avLst/>
          </a:prstGeom>
          <a:solidFill>
            <a:srgbClr val="A5DED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extrusionClr>
              <a:srgbClr val="FFC000"/>
            </a:extrusionClr>
          </a:sp3d>
        </p:spPr>
        <p:txBody>
          <a:bodyPr wrap="none" anchor="ctr"/>
          <a:lstStyle/>
          <a:p>
            <a:pPr algn="ctr">
              <a:defRPr/>
            </a:pPr>
            <a:r>
              <a:rPr lang="zh-CN" alt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ea typeface="SimHei" pitchFamily="49" charset="-122"/>
                <a:cs typeface="Arial" charset="0"/>
              </a:rPr>
              <a:t>永生</a:t>
            </a:r>
            <a:endParaRPr lang="zh-TW" altLang="en-US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ea typeface="SimHei" pitchFamily="49" charset="-122"/>
              <a:cs typeface="Arial" charset="0"/>
            </a:endParaRPr>
          </a:p>
        </p:txBody>
      </p:sp>
      <p:sp>
        <p:nvSpPr>
          <p:cNvPr id="25" name="Line 7"/>
          <p:cNvSpPr>
            <a:spLocks noChangeShapeType="1"/>
          </p:cNvSpPr>
          <p:nvPr/>
        </p:nvSpPr>
        <p:spPr bwMode="auto">
          <a:xfrm>
            <a:off x="2771800" y="3068960"/>
            <a:ext cx="792088" cy="0"/>
          </a:xfrm>
          <a:prstGeom prst="line">
            <a:avLst/>
          </a:prstGeom>
          <a:noFill/>
          <a:ln w="38100" cmpd="dbl">
            <a:solidFill>
              <a:schemeClr val="bg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  <p:sp>
        <p:nvSpPr>
          <p:cNvPr id="28" name="Line 7"/>
          <p:cNvSpPr>
            <a:spLocks noChangeShapeType="1"/>
          </p:cNvSpPr>
          <p:nvPr/>
        </p:nvSpPr>
        <p:spPr bwMode="auto">
          <a:xfrm flipV="1">
            <a:off x="5508104" y="3068960"/>
            <a:ext cx="936104" cy="0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  <p:sp>
        <p:nvSpPr>
          <p:cNvPr id="24" name="Line 7"/>
          <p:cNvSpPr>
            <a:spLocks noChangeShapeType="1"/>
          </p:cNvSpPr>
          <p:nvPr/>
        </p:nvSpPr>
        <p:spPr bwMode="auto">
          <a:xfrm>
            <a:off x="5580112" y="1628800"/>
            <a:ext cx="1296144" cy="792088"/>
          </a:xfrm>
          <a:prstGeom prst="line">
            <a:avLst/>
          </a:prstGeom>
          <a:noFill/>
          <a:ln w="63500" cmpd="dbl">
            <a:solidFill>
              <a:srgbClr val="00206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TW" sz="5400" dirty="0" smtClean="0"/>
              <a:t/>
            </a:r>
            <a:br>
              <a:rPr lang="en-US" altLang="zh-TW" sz="5400" dirty="0" smtClean="0"/>
            </a:br>
            <a:r>
              <a:rPr lang="zh-TW" altLang="zh-CN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十字架是我的榮耀</a:t>
            </a:r>
            <a:r>
              <a:rPr lang="zh-CN" altLang="zh-CN" sz="5400" dirty="0" smtClean="0"/>
              <a:t/>
            </a:r>
            <a:br>
              <a:rPr lang="zh-CN" altLang="zh-CN" sz="5400" dirty="0" smtClean="0"/>
            </a:br>
            <a:endParaRPr lang="zh-CN" alt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solidFill>
                  <a:srgbClr val="FFC000"/>
                </a:solidFill>
                <a:hlinkClick r:id="rId2" action="ppaction://hlinkfile"/>
              </a:rPr>
              <a:t>十字架是我的荣耀</a:t>
            </a:r>
            <a:r>
              <a:rPr lang="en-US" altLang="zh-CN" dirty="0" smtClean="0">
                <a:solidFill>
                  <a:srgbClr val="FFC000"/>
                </a:solidFill>
                <a:hlinkClick r:id="rId2" action="ppaction://hlinkfile"/>
              </a:rPr>
              <a:t>.</a:t>
            </a:r>
            <a:r>
              <a:rPr lang="en-CA" altLang="zh-CN" dirty="0" err="1" smtClean="0">
                <a:solidFill>
                  <a:srgbClr val="FFC000"/>
                </a:solidFill>
                <a:hlinkClick r:id="rId2" action="ppaction://hlinkfile"/>
              </a:rPr>
              <a:t>avi</a:t>
            </a:r>
            <a:endParaRPr lang="zh-CN" altLang="en-US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zh-CN" altLang="en-US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勘亭流" pitchFamily="49" charset="-120"/>
              </a:rPr>
              <a:t>二、</a:t>
            </a:r>
            <a:r>
              <a:rPr lang="zh-CN" altLang="zh-CN" sz="7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全真勘亭流" pitchFamily="49" charset="-120"/>
              </a:rPr>
              <a:t>藉著信心稱義</a:t>
            </a:r>
            <a:endParaRPr lang="en-US" altLang="zh-CN" sz="7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勘亭流" pitchFamily="49" charset="-120"/>
            </a:endParaRPr>
          </a:p>
          <a:p>
            <a:pPr algn="ctr"/>
            <a:endParaRPr lang="en-US" altLang="zh-CN" sz="48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勘亭流" pitchFamily="49" charset="-120"/>
            </a:endParaRPr>
          </a:p>
          <a:p>
            <a:pPr algn="ctr"/>
            <a:r>
              <a:rPr lang="zh-CN" alt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（羅馬書</a:t>
            </a:r>
            <a:r>
              <a:rPr lang="en-US" altLang="zh-CN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3:21-26</a:t>
            </a:r>
            <a:r>
              <a:rPr lang="zh-CN" alt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）</a:t>
            </a:r>
            <a:endParaRPr lang="zh-CN" altLang="zh-CN" sz="4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  <a:p>
            <a:pPr lvl="0"/>
            <a:endParaRPr lang="zh-CN" altLang="zh-CN" sz="72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全真勘亭流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692696"/>
            <a:ext cx="8352928" cy="3813497"/>
          </a:xfrm>
          <a:prstGeom prst="rect">
            <a:avLst/>
          </a:prstGeom>
        </p:spPr>
        <p:txBody>
          <a:bodyPr/>
          <a:lstStyle/>
          <a:p>
            <a:r>
              <a:rPr lang="en-US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21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但如今，神的義在律法以外已經顯明出來，有律法和先知為證： </a:t>
            </a:r>
            <a:r>
              <a:rPr lang="en-US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22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就是神的義，因信耶穌基督加給一切相信的人，並沒有分別。 </a:t>
            </a:r>
            <a:r>
              <a:rPr lang="en-US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23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因為世人都犯了罪，虧缺了神的榮耀； </a:t>
            </a:r>
            <a:r>
              <a:rPr lang="en-US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24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如今卻蒙神的恩典，因基督耶穌的救贖，就白白地稱義。 </a:t>
            </a:r>
            <a:r>
              <a:rPr lang="en-US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25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神設立耶穌作挽回祭，是憑著耶穌的血，藉著人的信，要顯明神的義；因為他用忍耐的心寬容人先時所犯的罪， </a:t>
            </a:r>
            <a:r>
              <a:rPr lang="en-US" altLang="zh-TW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26</a:t>
            </a:r>
            <a:r>
              <a:rPr lang="zh-TW" alt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好在今時顯明他的義，使人知道他自己為義，也稱信耶穌的人為義</a:t>
            </a:r>
            <a:r>
              <a:rPr lang="zh-TW" altLang="en-US" sz="3200" dirty="0" smtClean="0">
                <a:latin typeface="楷体" pitchFamily="49" charset="-122"/>
                <a:ea typeface="楷体" pitchFamily="49" charset="-122"/>
              </a:rPr>
              <a:t>。</a:t>
            </a:r>
            <a:endParaRPr lang="zh-CN" altLang="zh-CN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一、因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信稱義的原因及目的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1628800"/>
            <a:ext cx="784887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dirty="0" smtClean="0"/>
          </a:p>
          <a:p>
            <a:r>
              <a:rPr lang="zh-CN" altLang="en-US" sz="2800" dirty="0" smtClean="0"/>
              <a:t>羅馬書第</a:t>
            </a:r>
            <a:r>
              <a:rPr lang="zh-CN" altLang="en-US" sz="2800" dirty="0" smtClean="0">
                <a:solidFill>
                  <a:srgbClr val="00B0F0"/>
                </a:solidFill>
              </a:rPr>
              <a:t>一</a:t>
            </a:r>
            <a:r>
              <a:rPr lang="zh-CN" altLang="en-US" sz="2800" dirty="0" smtClean="0"/>
              <a:t>章</a:t>
            </a:r>
            <a:endParaRPr lang="en-US" altLang="zh-TW" sz="2800" dirty="0" smtClean="0"/>
          </a:p>
          <a:p>
            <a:endParaRPr lang="en-US" altLang="zh-TW" sz="4000" dirty="0" smtClean="0"/>
          </a:p>
          <a:p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18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原來，神的忿怒從天上顯明在</a:t>
            </a:r>
            <a:r>
              <a:rPr lang="zh-TW" alt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一切不虔不義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的人身上，就是那些行不義阻擋真理的人。</a:t>
            </a:r>
            <a:endParaRPr lang="zh-CN" altLang="en-US" sz="4000" dirty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一、因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信稱義的原因及目的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1412776"/>
            <a:ext cx="784887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dirty="0" smtClean="0"/>
          </a:p>
          <a:p>
            <a:r>
              <a:rPr lang="zh-CN" altLang="en-US" sz="2800" dirty="0" smtClean="0"/>
              <a:t>羅馬書第</a:t>
            </a:r>
            <a:r>
              <a:rPr lang="zh-CN" altLang="en-US" sz="2800" dirty="0" smtClean="0">
                <a:solidFill>
                  <a:srgbClr val="00B0F0"/>
                </a:solidFill>
              </a:rPr>
              <a:t>三</a:t>
            </a:r>
            <a:r>
              <a:rPr lang="zh-CN" altLang="en-US" sz="2800" dirty="0" smtClean="0"/>
              <a:t>章</a:t>
            </a:r>
            <a:endParaRPr lang="en-US" altLang="zh-CN" sz="2800" dirty="0" smtClean="0"/>
          </a:p>
          <a:p>
            <a:endParaRPr lang="en-US" altLang="zh-TW" sz="2800" dirty="0" smtClean="0"/>
          </a:p>
          <a:p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10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就如經上所記：</a:t>
            </a:r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沒有義人，連一個也沒有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。</a:t>
            </a:r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11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沒有明白的；沒有尋求神的；</a:t>
            </a:r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12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都是偏離正路，一同變為無用。沒有行善的，連一個也沒有。</a:t>
            </a:r>
          </a:p>
          <a:p>
            <a:endParaRPr lang="en-US" altLang="zh-TW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一、因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信稱義的原因及目的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1412776"/>
            <a:ext cx="78488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dirty="0" smtClean="0"/>
          </a:p>
          <a:p>
            <a:r>
              <a:rPr lang="zh-CN" altLang="en-US" sz="2800" dirty="0" smtClean="0"/>
              <a:t>羅馬書第</a:t>
            </a:r>
            <a:r>
              <a:rPr lang="zh-CN" altLang="en-US" sz="2800" dirty="0" smtClean="0">
                <a:solidFill>
                  <a:srgbClr val="00B0F0"/>
                </a:solidFill>
              </a:rPr>
              <a:t>三</a:t>
            </a:r>
            <a:r>
              <a:rPr lang="zh-CN" altLang="en-US" sz="2800" dirty="0" smtClean="0"/>
              <a:t>章</a:t>
            </a:r>
            <a:endParaRPr lang="en-US" altLang="zh-CN" sz="2800" dirty="0" smtClean="0"/>
          </a:p>
          <a:p>
            <a:endParaRPr lang="en-US" altLang="zh-TW" sz="2800" dirty="0" smtClean="0"/>
          </a:p>
          <a:p>
            <a:r>
              <a:rPr lang="en-US" altLang="zh-TW" sz="4400" dirty="0" smtClean="0">
                <a:latin typeface="楷体" pitchFamily="49" charset="-122"/>
                <a:ea typeface="楷体" pitchFamily="49" charset="-122"/>
              </a:rPr>
              <a:t>23</a:t>
            </a:r>
            <a:r>
              <a:rPr lang="zh-TW" altLang="en-US" sz="4400" dirty="0" smtClean="0">
                <a:latin typeface="楷体" pitchFamily="49" charset="-122"/>
                <a:ea typeface="楷体" pitchFamily="49" charset="-122"/>
              </a:rPr>
              <a:t>因為世人都犯了罪，虧缺了神的榮耀；</a:t>
            </a:r>
            <a:endParaRPr lang="en-US" altLang="zh-TW" sz="4400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7000" y="1270000"/>
            <a:ext cx="8890000" cy="2876153"/>
          </a:xfrm>
          <a:prstGeom prst="rect">
            <a:avLst/>
          </a:prstGeom>
        </p:spPr>
        <p:txBody>
          <a:bodyPr/>
          <a:lstStyle/>
          <a:p>
            <a:pPr algn="ctr"/>
            <a:endParaRPr lang="en-US" altLang="zh-TW" sz="3600" dirty="0" smtClean="0">
              <a:ea typeface="全真勘亭流" pitchFamily="49" charset="-120"/>
            </a:endParaRP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0" y="1484784"/>
            <a:ext cx="9144000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467544" y="548680"/>
            <a:ext cx="829792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一、因</a:t>
            </a:r>
            <a:r>
              <a:rPr lang="zh-CN" altLang="zh-CN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信稱義的原因及目的</a:t>
            </a:r>
            <a:endParaRPr lang="zh-CN" alt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3568" y="1412776"/>
            <a:ext cx="7848872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TW" dirty="0" smtClean="0"/>
          </a:p>
          <a:p>
            <a:r>
              <a:rPr lang="zh-CN" altLang="en-US" sz="2800" dirty="0" smtClean="0"/>
              <a:t>羅馬書第</a:t>
            </a:r>
            <a:r>
              <a:rPr lang="zh-CN" altLang="en-US" sz="2800" dirty="0" smtClean="0">
                <a:solidFill>
                  <a:srgbClr val="00B0F0"/>
                </a:solidFill>
              </a:rPr>
              <a:t>三</a:t>
            </a:r>
            <a:r>
              <a:rPr lang="zh-CN" altLang="en-US" sz="2800" dirty="0" smtClean="0"/>
              <a:t>章</a:t>
            </a:r>
            <a:endParaRPr lang="en-US" altLang="zh-CN" sz="2800" dirty="0" smtClean="0"/>
          </a:p>
          <a:p>
            <a:endParaRPr lang="en-US" altLang="zh-TW" sz="1200" dirty="0" smtClean="0"/>
          </a:p>
          <a:p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21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但如今，神的義在律法以外已經顯明出來，</a:t>
            </a:r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有律法和先知為證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：</a:t>
            </a:r>
            <a:endParaRPr lang="en-US" altLang="zh-TW" sz="4000" dirty="0" smtClean="0">
              <a:latin typeface="楷体" pitchFamily="49" charset="-122"/>
              <a:ea typeface="楷体" pitchFamily="49" charset="-122"/>
            </a:endParaRPr>
          </a:p>
          <a:p>
            <a:endParaRPr lang="en-US" altLang="zh-TW" sz="2000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dirty="0" smtClean="0"/>
              <a:t>羅馬書第</a:t>
            </a:r>
            <a:r>
              <a:rPr lang="zh-CN" altLang="en-US" sz="2800" dirty="0" smtClean="0">
                <a:solidFill>
                  <a:srgbClr val="00B0F0"/>
                </a:solidFill>
              </a:rPr>
              <a:t>一</a:t>
            </a:r>
            <a:r>
              <a:rPr lang="zh-CN" altLang="en-US" sz="2800" dirty="0" smtClean="0"/>
              <a:t>章</a:t>
            </a:r>
            <a:endParaRPr lang="en-US" altLang="zh-CN" sz="2800" dirty="0" smtClean="0"/>
          </a:p>
          <a:p>
            <a:endParaRPr lang="en-US" altLang="zh-CN" sz="1200" dirty="0" smtClean="0"/>
          </a:p>
          <a:p>
            <a:r>
              <a:rPr lang="en-US" altLang="zh-TW" sz="4000" dirty="0" smtClean="0">
                <a:latin typeface="楷体" pitchFamily="49" charset="-122"/>
                <a:ea typeface="楷体" pitchFamily="49" charset="-122"/>
              </a:rPr>
              <a:t>17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因為神的義正在</a:t>
            </a:r>
            <a:r>
              <a:rPr lang="zh-TW" altLang="en-US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itchFamily="49" charset="-122"/>
                <a:ea typeface="楷体" pitchFamily="49" charset="-122"/>
              </a:rPr>
              <a:t>這福音上</a:t>
            </a:r>
            <a:r>
              <a:rPr lang="zh-TW" altLang="en-US" sz="4000" dirty="0" smtClean="0">
                <a:latin typeface="楷体" pitchFamily="49" charset="-122"/>
                <a:ea typeface="楷体" pitchFamily="49" charset="-122"/>
              </a:rPr>
              <a:t>顯明出來；</a:t>
            </a:r>
            <a:endParaRPr lang="en-US" altLang="zh-CN" sz="4000" dirty="0" smtClean="0">
              <a:latin typeface="楷体" pitchFamily="49" charset="-122"/>
              <a:ea typeface="楷体" pitchFamily="49" charset="-122"/>
            </a:endParaRPr>
          </a:p>
          <a:p>
            <a:endParaRPr lang="en-US" altLang="zh-TW" sz="4000" dirty="0" smtClean="0">
              <a:latin typeface="楷体" pitchFamily="49" charset="-122"/>
              <a:ea typeface="楷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夏日">
  <a:themeElements>
    <a:clrScheme name="夏日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夏日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夏日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TC101972873[[fn=夏日]]</Template>
  <TotalTime>13946</TotalTime>
  <Words>1326</Words>
  <Application>Microsoft Office PowerPoint</Application>
  <PresentationFormat>On-screen Show (4:3)</PresentationFormat>
  <Paragraphs>175</Paragraphs>
  <Slides>37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夏日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 十字架是我的榮耀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蒲正寧</dc:creator>
  <cp:lastModifiedBy>Tony</cp:lastModifiedBy>
  <cp:revision>37</cp:revision>
  <dcterms:created xsi:type="dcterms:W3CDTF">2012-05-03T06:53:07Z</dcterms:created>
  <dcterms:modified xsi:type="dcterms:W3CDTF">2015-02-24T18:39:44Z</dcterms:modified>
</cp:coreProperties>
</file>