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  <p:sldMasterId id="2147483696" r:id="rId3"/>
  </p:sldMasterIdLst>
  <p:notesMasterIdLst>
    <p:notesMasterId r:id="rId35"/>
  </p:notesMasterIdLst>
  <p:sldIdLst>
    <p:sldId id="265" r:id="rId4"/>
    <p:sldId id="267" r:id="rId5"/>
    <p:sldId id="258" r:id="rId6"/>
    <p:sldId id="260" r:id="rId7"/>
    <p:sldId id="268" r:id="rId8"/>
    <p:sldId id="270" r:id="rId9"/>
    <p:sldId id="271" r:id="rId10"/>
    <p:sldId id="272" r:id="rId11"/>
    <p:sldId id="263" r:id="rId12"/>
    <p:sldId id="276" r:id="rId13"/>
    <p:sldId id="277" r:id="rId14"/>
    <p:sldId id="278" r:id="rId15"/>
    <p:sldId id="279" r:id="rId16"/>
    <p:sldId id="280" r:id="rId17"/>
    <p:sldId id="281" r:id="rId18"/>
    <p:sldId id="273" r:id="rId19"/>
    <p:sldId id="282" r:id="rId20"/>
    <p:sldId id="284" r:id="rId21"/>
    <p:sldId id="285" r:id="rId22"/>
    <p:sldId id="286" r:id="rId23"/>
    <p:sldId id="298" r:id="rId24"/>
    <p:sldId id="287" r:id="rId25"/>
    <p:sldId id="274" r:id="rId26"/>
    <p:sldId id="289" r:id="rId27"/>
    <p:sldId id="290" r:id="rId28"/>
    <p:sldId id="291" r:id="rId29"/>
    <p:sldId id="292" r:id="rId30"/>
    <p:sldId id="293" r:id="rId31"/>
    <p:sldId id="294" r:id="rId32"/>
    <p:sldId id="275" r:id="rId33"/>
    <p:sldId id="295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0FF0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542BE4-FABE-4CEB-A9DA-2CAFF899A069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E6B67-7277-425E-9A86-04703F453497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E6B67-7277-425E-9A86-04703F453497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5F370A-C84E-4030-A154-9E3789009AC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C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1C2EBAB-1857-4C5B-B91A-01E5687A2D9A}" type="datetimeFigureOut">
              <a:rPr lang="en-CA" smtClean="0"/>
              <a:pPr/>
              <a:t>2023-07-30</a:t>
            </a:fld>
            <a:endParaRPr lang="en-C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4340F5D-E043-49FB-B60B-75D53912B303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31640" y="2088718"/>
            <a:ext cx="7560840" cy="2708434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3888" indent="-623888">
              <a:spcBef>
                <a:spcPts val="1200"/>
              </a:spcBef>
              <a:tabLst>
                <a:tab pos="4310063" algn="l"/>
              </a:tabLst>
              <a:defRPr/>
            </a:pPr>
            <a:r>
              <a:rPr lang="zh-TW" altLang="en-US" sz="4400" b="1" dirty="0">
                <a:solidFill>
                  <a:srgbClr val="66FFFF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Arial" pitchFamily="34" charset="0"/>
                <a:ea typeface="PMingLiU" pitchFamily="18" charset="-120"/>
                <a:cs typeface="Arial" pitchFamily="34" charset="0"/>
              </a:rPr>
              <a:t>            慎思明辨</a:t>
            </a:r>
          </a:p>
          <a:p>
            <a:pPr marL="623888" indent="-623888">
              <a:spcBef>
                <a:spcPts val="1200"/>
              </a:spcBef>
              <a:tabLst>
                <a:tab pos="4310063" algn="l"/>
              </a:tabLst>
              <a:defRPr/>
            </a:pPr>
            <a:r>
              <a:rPr lang="zh-TW" altLang="en-US" sz="3200" b="1" dirty="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Arial" pitchFamily="34" charset="0"/>
                <a:ea typeface="PMingLiU" pitchFamily="18" charset="-120"/>
                <a:cs typeface="Arial" pitchFamily="34" charset="0"/>
              </a:rPr>
              <a:t>                           </a:t>
            </a:r>
            <a:endParaRPr lang="en-CA" altLang="zh-TW" sz="3200" b="1" dirty="0">
              <a:effectLst>
                <a:glow rad="228600">
                  <a:schemeClr val="bg1">
                    <a:alpha val="40000"/>
                  </a:schemeClr>
                </a:glow>
              </a:effectLst>
              <a:latin typeface="Arial" pitchFamily="34" charset="0"/>
              <a:ea typeface="PMingLiU" pitchFamily="18" charset="-120"/>
              <a:cs typeface="Arial" pitchFamily="34" charset="0"/>
            </a:endParaRPr>
          </a:p>
          <a:p>
            <a:pPr marL="623888" indent="-623888">
              <a:spcBef>
                <a:spcPts val="1200"/>
              </a:spcBef>
              <a:tabLst>
                <a:tab pos="4310063" algn="l"/>
              </a:tabLst>
              <a:defRPr/>
            </a:pPr>
            <a:r>
              <a:rPr lang="en-CA" altLang="zh-TW" sz="3200" b="1" i="1" dirty="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Arial" pitchFamily="34" charset="0"/>
                <a:ea typeface="PMingLiU" pitchFamily="18" charset="-120"/>
                <a:cs typeface="Arial" pitchFamily="34" charset="0"/>
              </a:rPr>
              <a:t>         </a:t>
            </a:r>
            <a:r>
              <a:rPr lang="zh-TW" altLang="en-US" sz="2800" b="1" i="1" dirty="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Arial" pitchFamily="34" charset="0"/>
                <a:ea typeface="PMingLiU" pitchFamily="18" charset="-120"/>
                <a:cs typeface="Arial" pitchFamily="34" charset="0"/>
              </a:rPr>
              <a:t>（哥林多前書  </a:t>
            </a:r>
            <a:r>
              <a:rPr lang="en-US" altLang="zh-TW" sz="2800" b="1" i="1" dirty="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Arial" pitchFamily="34" charset="0"/>
                <a:ea typeface="PMingLiU" pitchFamily="18" charset="-120"/>
                <a:cs typeface="Arial" pitchFamily="34" charset="0"/>
              </a:rPr>
              <a:t>14:26 –40</a:t>
            </a:r>
            <a:r>
              <a:rPr lang="zh-TW" altLang="en-US" sz="2800" b="1" i="1" dirty="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Arial" pitchFamily="34" charset="0"/>
                <a:ea typeface="PMingLiU" pitchFamily="18" charset="-120"/>
                <a:cs typeface="Arial" pitchFamily="34" charset="0"/>
              </a:rPr>
              <a:t>）</a:t>
            </a:r>
          </a:p>
          <a:p>
            <a:pPr marL="623888" indent="-623888">
              <a:spcBef>
                <a:spcPts val="1200"/>
              </a:spcBef>
              <a:tabLst>
                <a:tab pos="4310063" algn="l"/>
              </a:tabLst>
              <a:defRPr/>
            </a:pPr>
            <a:r>
              <a:rPr lang="zh-TW" altLang="en-US" sz="3200" b="1" dirty="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Arial" pitchFamily="34" charset="0"/>
                <a:ea typeface="PMingLiU" pitchFamily="18" charset="-120"/>
                <a:cs typeface="Arial" pitchFamily="34" charset="0"/>
              </a:rPr>
              <a:t>  </a:t>
            </a:r>
            <a:endParaRPr lang="en-US" altLang="zh-TW" sz="3200" b="1" dirty="0">
              <a:effectLst>
                <a:glow rad="228600">
                  <a:schemeClr val="bg1">
                    <a:alpha val="40000"/>
                  </a:schemeClr>
                </a:glow>
              </a:effectLst>
              <a:latin typeface="Arial" pitchFamily="34" charset="0"/>
              <a:ea typeface="PMingLiU" pitchFamily="18" charset="-12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2596842"/>
            <a:ext cx="2952328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哥林多前書  </a:t>
            </a:r>
            <a:r>
              <a:rPr kumimoji="1" lang="en-US" altLang="zh-TW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14:27-28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11560" y="548680"/>
            <a:ext cx="8064896" cy="197900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600"/>
              </a:spcBef>
              <a:defRPr/>
            </a:pPr>
            <a:r>
              <a:rPr lang="en-US" altLang="zh-TW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27	</a:t>
            </a:r>
            <a:r>
              <a:rPr lang="zh-TW" altLang="en-US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若有說方言的，只好兩個人，至多三個人，  且要輪流著說，也要一個人翻出來。</a:t>
            </a:r>
          </a:p>
          <a:p>
            <a:pPr marL="627063" indent="-627063">
              <a:lnSpc>
                <a:spcPct val="105000"/>
              </a:lnSpc>
              <a:spcBef>
                <a:spcPts val="600"/>
              </a:spcBef>
              <a:defRPr/>
            </a:pPr>
            <a:r>
              <a:rPr lang="en-US" altLang="zh-TW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28	</a:t>
            </a:r>
            <a:r>
              <a:rPr lang="zh-TW" altLang="en-US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若沒有人翻，就當在會中閉口，只對自己和　神說就是了。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43608" y="764704"/>
            <a:ext cx="7416824" cy="124649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  <a:defRPr/>
            </a:pPr>
            <a:r>
              <a:rPr lang="zh-TW" altLang="en-US" sz="3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所以我弟兄們，你們要切慕作先知講道，</a:t>
            </a:r>
            <a:r>
              <a:rPr lang="zh-TW" altLang="en-US" sz="30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也不要禁止說方言</a:t>
            </a:r>
            <a:r>
              <a:rPr lang="zh-TW" altLang="en-US" sz="3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2276872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14:39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43608" y="764704"/>
            <a:ext cx="7560840" cy="124649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  <a:defRPr/>
            </a:pPr>
            <a:r>
              <a:rPr lang="zh-TW" altLang="en-US" sz="3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至於作先知講道的，只好兩個人或是三個人，其餘的就當慎思明辨。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2276872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14:29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43608" y="764704"/>
            <a:ext cx="7632848" cy="124649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  <a:defRPr/>
            </a:pPr>
            <a:r>
              <a:rPr lang="zh-TW" altLang="en-US" sz="3000" b="1" dirty="0">
                <a:solidFill>
                  <a:srgbClr val="FF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至於作先知講道的</a:t>
            </a:r>
            <a:r>
              <a:rPr lang="zh-TW" altLang="en-US" sz="3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，只好兩個人或是三個人，其餘的就當慎思明辨。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2276872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14:29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43608" y="764704"/>
            <a:ext cx="7704856" cy="124649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  <a:defRPr/>
            </a:pPr>
            <a:r>
              <a:rPr lang="zh-TW" altLang="en-US" sz="3000" b="1" dirty="0">
                <a:solidFill>
                  <a:srgbClr val="FF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至於作先知講道的</a:t>
            </a:r>
            <a:r>
              <a:rPr lang="zh-TW" altLang="en-US" sz="3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，只好兩個人或是三個人，</a:t>
            </a:r>
            <a:r>
              <a:rPr lang="zh-TW" altLang="en-US" sz="3000" b="1" dirty="0">
                <a:solidFill>
                  <a:srgbClr val="FF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其餘的就當</a:t>
            </a:r>
            <a:r>
              <a:rPr lang="zh-TW" altLang="en-US" sz="3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慎思明辨。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2276872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14:29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11560" y="476672"/>
            <a:ext cx="8064896" cy="250837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600"/>
              </a:spcBef>
              <a:defRPr/>
            </a:pPr>
            <a:r>
              <a:rPr lang="en-US" altLang="zh-TW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30	</a:t>
            </a:r>
            <a:r>
              <a:rPr lang="zh-TW" altLang="en-US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若旁邊坐著的得了啟示，那先說話的就當      閉口不言。</a:t>
            </a:r>
          </a:p>
          <a:p>
            <a:pPr marL="627063" indent="-627063">
              <a:lnSpc>
                <a:spcPct val="105000"/>
              </a:lnSpc>
              <a:spcBef>
                <a:spcPts val="600"/>
              </a:spcBef>
              <a:defRPr/>
            </a:pPr>
            <a:r>
              <a:rPr lang="en-US" altLang="zh-TW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31	</a:t>
            </a:r>
            <a:r>
              <a:rPr lang="zh-TW" altLang="en-US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因為你們都可以一個一個地作先知講道，      叫眾人學道理，叫眾人得勸勉。</a:t>
            </a:r>
          </a:p>
          <a:p>
            <a:pPr marL="627063" indent="-627063">
              <a:lnSpc>
                <a:spcPct val="105000"/>
              </a:lnSpc>
              <a:spcBef>
                <a:spcPts val="600"/>
              </a:spcBef>
              <a:defRPr/>
            </a:pPr>
            <a:r>
              <a:rPr lang="en-US" altLang="zh-TW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32	</a:t>
            </a:r>
            <a:r>
              <a:rPr lang="zh-TW" altLang="en-US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先知的靈原是順服先知的。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3100898"/>
            <a:ext cx="3096344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哥林多前書  </a:t>
            </a:r>
            <a:r>
              <a:rPr kumimoji="1" lang="en-US" altLang="zh-TW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14:30-32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67544" y="980728"/>
            <a:ext cx="84969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PMingLiU" pitchFamily="18" charset="-120"/>
                <a:ea typeface="PMingLiU" pitchFamily="18" charset="-120"/>
              </a:rPr>
              <a:t>二、</a:t>
            </a:r>
            <a:r>
              <a:rPr lang="zh-TW" altLang="en-US" sz="3600" b="1" dirty="0">
                <a:solidFill>
                  <a:srgbClr val="FFFF00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PMingLiU" pitchFamily="18" charset="-120"/>
                <a:ea typeface="PMingLiU" pitchFamily="18" charset="-120"/>
              </a:rPr>
              <a:t>傳神道者</a:t>
            </a:r>
            <a:r>
              <a:rPr lang="zh-TW" altLang="en-US" sz="3600" b="1" dirty="0"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PMingLiU" pitchFamily="18" charset="-120"/>
                <a:ea typeface="PMingLiU" pitchFamily="18" charset="-120"/>
              </a:rPr>
              <a:t>當學互相順服  </a:t>
            </a:r>
            <a:r>
              <a:rPr lang="en-US" altLang="zh-TW" sz="2800" b="1" dirty="0"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Monotype Corsiva" pitchFamily="66" charset="0"/>
                <a:ea typeface="PMingLiU" pitchFamily="18" charset="-120"/>
              </a:rPr>
              <a:t>(v. 29-33)</a:t>
            </a:r>
            <a:endParaRPr lang="en-US" altLang="zh-TW" sz="2800" b="1" dirty="0">
              <a:solidFill>
                <a:srgbClr val="FFFF00"/>
              </a:solidFill>
              <a:effectLst>
                <a:glow rad="228600">
                  <a:schemeClr val="bg1">
                    <a:alpha val="40000"/>
                  </a:schemeClr>
                </a:glow>
              </a:effectLst>
              <a:latin typeface="Monotype Corsiva" pitchFamily="66" charset="0"/>
              <a:ea typeface="PMingLiU" pitchFamily="18" charset="-12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3429000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14:33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95536" y="332656"/>
            <a:ext cx="8568952" cy="115108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612900" indent="-1612900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和合本：</a:t>
            </a:r>
            <a:r>
              <a:rPr lang="en-US" altLang="zh-TW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	</a:t>
            </a:r>
          </a:p>
          <a:p>
            <a:pPr marL="538163" indent="-538163">
              <a:lnSpc>
                <a:spcPct val="105000"/>
              </a:lnSpc>
              <a:spcBef>
                <a:spcPts val="1200"/>
              </a:spcBef>
              <a:defRPr/>
            </a:pPr>
            <a:r>
              <a:rPr lang="en-US" altLang="zh-TW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	</a:t>
            </a:r>
            <a:r>
              <a:rPr lang="zh-TW" altLang="en-US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因為神不是叫人混亂，乃是叫人安靜。</a:t>
            </a:r>
          </a:p>
        </p:txBody>
      </p:sp>
      <p:sp>
        <p:nvSpPr>
          <p:cNvPr id="5" name="Rectangle 4"/>
          <p:cNvSpPr/>
          <p:nvPr/>
        </p:nvSpPr>
        <p:spPr>
          <a:xfrm>
            <a:off x="467544" y="1844824"/>
            <a:ext cx="8496944" cy="1151084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lvl="0" indent="-1165225">
              <a:lnSpc>
                <a:spcPct val="105000"/>
              </a:lnSpc>
              <a:defRPr/>
            </a:pPr>
            <a:r>
              <a:rPr lang="zh-TW" altLang="en-US" sz="2800" b="1" dirty="0">
                <a:solidFill>
                  <a:prstClr val="white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新漢語譯本：</a:t>
            </a:r>
            <a:endParaRPr lang="en-US" altLang="zh-TW" sz="2800" b="1" dirty="0">
              <a:solidFill>
                <a:prstClr val="white"/>
              </a:solidFill>
              <a:latin typeface="Arial" pitchFamily="34" charset="0"/>
              <a:ea typeface="PMingLiU" pitchFamily="18" charset="-120"/>
              <a:cs typeface="Arial" pitchFamily="34" charset="0"/>
            </a:endParaRPr>
          </a:p>
          <a:p>
            <a:pPr marL="538163" lvl="0" indent="-538163">
              <a:lnSpc>
                <a:spcPct val="105000"/>
              </a:lnSpc>
              <a:spcBef>
                <a:spcPts val="1200"/>
              </a:spcBef>
              <a:defRPr/>
            </a:pPr>
            <a:r>
              <a:rPr lang="en-US" altLang="zh-TW" sz="2800" b="1" dirty="0">
                <a:solidFill>
                  <a:prstClr val="white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	</a:t>
            </a:r>
            <a:r>
              <a:rPr lang="zh-TW" altLang="en-US" sz="2800" b="1" dirty="0">
                <a:solidFill>
                  <a:prstClr val="white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因為神不是叫人混亂的，而是叫人和平的。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23528" y="332656"/>
            <a:ext cx="8640960" cy="345325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defRPr/>
            </a:pPr>
            <a:r>
              <a:rPr lang="en-US" altLang="zh-TW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34	</a:t>
            </a:r>
            <a:r>
              <a:rPr lang="zh-TW" altLang="en-US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婦女在會中要閉口不言，像在聖徒的眾教會一樣，   因為不准她們說話。她們總要順服，正如律法所說的。</a:t>
            </a:r>
          </a:p>
          <a:p>
            <a:pPr marL="627063" indent="-627063">
              <a:lnSpc>
                <a:spcPct val="105000"/>
              </a:lnSpc>
              <a:defRPr/>
            </a:pPr>
            <a:r>
              <a:rPr lang="en-US" altLang="zh-TW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35	</a:t>
            </a:r>
            <a:r>
              <a:rPr lang="zh-TW" altLang="en-US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她們若要學甚麼，可以在家裏問自己的丈夫，          因為婦女在會中說話原是可恥的。</a:t>
            </a:r>
          </a:p>
          <a:p>
            <a:pPr marL="627063" indent="-627063">
              <a:lnSpc>
                <a:spcPct val="105000"/>
              </a:lnSpc>
              <a:defRPr/>
            </a:pPr>
            <a:r>
              <a:rPr lang="en-US" altLang="zh-TW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36	</a:t>
            </a:r>
            <a:r>
              <a:rPr lang="zh-TW" altLang="en-US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　神的道理豈是從你們出來嗎？豈是單臨到你們嗎？</a:t>
            </a:r>
          </a:p>
          <a:p>
            <a:pPr marL="627063" indent="-627063">
              <a:lnSpc>
                <a:spcPct val="105000"/>
              </a:lnSpc>
              <a:defRPr/>
            </a:pPr>
            <a:r>
              <a:rPr lang="en-US" altLang="zh-TW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37	</a:t>
            </a:r>
            <a:r>
              <a:rPr lang="zh-TW" altLang="en-US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若有人以為自己是先知，或是屬靈的，就該知道，   我所寫給你們的是主的命令。</a:t>
            </a:r>
          </a:p>
          <a:p>
            <a:pPr marL="627063" indent="-627063">
              <a:lnSpc>
                <a:spcPct val="105000"/>
              </a:lnSpc>
              <a:defRPr/>
            </a:pPr>
            <a:r>
              <a:rPr lang="en-US" altLang="zh-TW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38	</a:t>
            </a:r>
            <a:r>
              <a:rPr lang="zh-TW" altLang="en-US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若有不知道的，就由他不知道吧！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3861048"/>
            <a:ext cx="3096344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哥林多前書  </a:t>
            </a:r>
            <a:r>
              <a:rPr kumimoji="1" lang="en-US" altLang="zh-TW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14:34-38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67544" y="836712"/>
            <a:ext cx="8208912" cy="2086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defRPr/>
            </a:pPr>
            <a:r>
              <a:rPr lang="zh-TW" altLang="en-US" sz="3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學者們提出來的解決方案非常多，                   就好像在那個被群鬼所附的人身上的鬼那樣多。</a:t>
            </a:r>
            <a:endParaRPr lang="en-US" altLang="zh-TW" sz="3000" b="1" dirty="0">
              <a:latin typeface="Arial" pitchFamily="34" charset="0"/>
              <a:ea typeface="PMingLiU" pitchFamily="18" charset="-120"/>
              <a:cs typeface="Arial" pitchFamily="34" charset="0"/>
            </a:endParaRPr>
          </a:p>
          <a:p>
            <a:pPr algn="r">
              <a:lnSpc>
                <a:spcPct val="105000"/>
              </a:lnSpc>
              <a:defRPr/>
            </a:pPr>
            <a:endParaRPr lang="en-US" altLang="zh-TW" sz="2600" b="1" i="1" dirty="0">
              <a:latin typeface="Arial" pitchFamily="34" charset="0"/>
              <a:ea typeface="PMingLiU" pitchFamily="18" charset="-120"/>
              <a:cs typeface="Arial" pitchFamily="34" charset="0"/>
            </a:endParaRPr>
          </a:p>
          <a:p>
            <a:pPr algn="r">
              <a:lnSpc>
                <a:spcPct val="105000"/>
              </a:lnSpc>
              <a:defRPr/>
            </a:pPr>
            <a:r>
              <a:rPr lang="en-US" altLang="zh-TW" sz="2600" b="1" i="1" dirty="0">
                <a:latin typeface="Arial" pitchFamily="34" charset="0"/>
                <a:ea typeface="PMingLiU" pitchFamily="18" charset="-120"/>
                <a:cs typeface="Arial" pitchFamily="34" charset="0"/>
              </a:rPr>
              <a:t>D.A. Carson</a:t>
            </a:r>
            <a:endParaRPr lang="zh-TW" altLang="en-US" sz="2600" b="1" i="1" dirty="0">
              <a:latin typeface="Arial" pitchFamily="34" charset="0"/>
              <a:ea typeface="PMingLiU" pitchFamily="18" charset="-12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3850" y="1239838"/>
            <a:ext cx="6408738" cy="654050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marL="623888" indent="-623888">
              <a:lnSpc>
                <a:spcPct val="114000"/>
              </a:lnSpc>
              <a:spcBef>
                <a:spcPts val="600"/>
              </a:spcBef>
              <a:defRPr/>
            </a:pPr>
            <a:r>
              <a:rPr lang="en-US" altLang="zh-TW" sz="3200" b="1" dirty="0">
                <a:solidFill>
                  <a:srgbClr val="00FF00"/>
                </a:solidFill>
                <a:latin typeface="Arial" charset="0"/>
                <a:cs typeface="Arial" charset="0"/>
              </a:rPr>
              <a:t>I.	</a:t>
            </a:r>
            <a:r>
              <a:rPr lang="zh-TW" altLang="en-US" sz="3200" b="1" dirty="0">
                <a:solidFill>
                  <a:srgbClr val="00FF00"/>
                </a:solidFill>
                <a:latin typeface="Arial" charset="0"/>
                <a:cs typeface="Arial" charset="0"/>
              </a:rPr>
              <a:t>活在十架的光芒下</a:t>
            </a:r>
            <a:endParaRPr lang="en-US" sz="3200" dirty="0">
              <a:solidFill>
                <a:srgbClr val="00FF00"/>
              </a:solidFill>
              <a:latin typeface="Corbel" pitchFamily="34" charset="0"/>
              <a:ea typeface="新細明體" pitchFamily="18" charset="-120"/>
              <a:cs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850" y="2290763"/>
            <a:ext cx="6408738" cy="654050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marL="623888" indent="-623888">
              <a:lnSpc>
                <a:spcPct val="114000"/>
              </a:lnSpc>
              <a:spcBef>
                <a:spcPts val="600"/>
              </a:spcBef>
              <a:defRPr/>
            </a:pPr>
            <a:r>
              <a:rPr lang="en-US" sz="3200" b="1" dirty="0">
                <a:solidFill>
                  <a:srgbClr val="00FF00"/>
                </a:solidFill>
                <a:latin typeface="Arial" charset="0"/>
                <a:ea typeface="新細明體" pitchFamily="18" charset="-120"/>
                <a:cs typeface="Arial" charset="0"/>
              </a:rPr>
              <a:t>II.	</a:t>
            </a:r>
            <a:r>
              <a:rPr lang="zh-TW" altLang="en-US" sz="3200" b="1" dirty="0">
                <a:solidFill>
                  <a:srgbClr val="00FF00"/>
                </a:solidFill>
                <a:latin typeface="Arial" charset="0"/>
                <a:cs typeface="Arial" charset="0"/>
              </a:rPr>
              <a:t>活在救贖的大愛中</a:t>
            </a:r>
            <a:endParaRPr lang="en-US" sz="3200" dirty="0">
              <a:solidFill>
                <a:srgbClr val="00FF00"/>
              </a:solidFill>
              <a:latin typeface="Corbel" pitchFamily="34" charset="0"/>
              <a:ea typeface="新細明體" pitchFamily="18" charset="-120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0" y="1225550"/>
            <a:ext cx="2592388" cy="652463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marL="623888" indent="-623888" fontAlgn="auto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en-US" altLang="zh-TW" sz="3200" b="1" dirty="0">
                <a:solidFill>
                  <a:srgbClr val="FFFFFF"/>
                </a:solidFill>
              </a:rPr>
              <a:t> (1:10 – 6:20)</a:t>
            </a:r>
            <a:endParaRPr lang="en-US" sz="3200" dirty="0">
              <a:latin typeface="+mn-lt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0" y="2276475"/>
            <a:ext cx="2663825" cy="654050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marL="623888" indent="-623888" fontAlgn="auto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FF"/>
                </a:solidFill>
                <a:ea typeface="PMingLiU" pitchFamily="18" charset="-120"/>
              </a:rPr>
              <a:t> (7:1 – 16:12)</a:t>
            </a:r>
            <a:endParaRPr lang="en-US" sz="3200" dirty="0">
              <a:latin typeface="+mn-lt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35825" y="1196975"/>
            <a:ext cx="1368425" cy="619125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marL="623888" indent="-623888">
              <a:lnSpc>
                <a:spcPct val="114000"/>
              </a:lnSpc>
              <a:spcBef>
                <a:spcPts val="600"/>
              </a:spcBef>
              <a:defRPr/>
            </a:pPr>
            <a:r>
              <a:rPr lang="zh-TW" altLang="en-US" sz="3200" b="1">
                <a:solidFill>
                  <a:srgbClr val="FFFF00"/>
                </a:solidFill>
                <a:latin typeface="Corbel" pitchFamily="34" charset="0"/>
                <a:cs typeface="Arial" charset="0"/>
              </a:rPr>
              <a:t>十架</a:t>
            </a:r>
            <a:endParaRPr lang="en-US" sz="3200" b="1">
              <a:solidFill>
                <a:srgbClr val="FFFF00"/>
              </a:solidFill>
              <a:latin typeface="Corbel" pitchFamily="34" charset="0"/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235825" y="2249488"/>
            <a:ext cx="1512888" cy="619125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marL="623888" indent="-623888">
              <a:lnSpc>
                <a:spcPct val="114000"/>
              </a:lnSpc>
              <a:spcBef>
                <a:spcPts val="600"/>
              </a:spcBef>
              <a:defRPr/>
            </a:pPr>
            <a:r>
              <a:rPr lang="zh-TW" altLang="en-US" sz="3200" b="1">
                <a:solidFill>
                  <a:srgbClr val="FFFF00"/>
                </a:solidFill>
                <a:latin typeface="Corbel" pitchFamily="34" charset="0"/>
                <a:cs typeface="Arial" charset="0"/>
              </a:rPr>
              <a:t>博客</a:t>
            </a:r>
            <a:endParaRPr lang="en-US" sz="3200" b="1">
              <a:solidFill>
                <a:srgbClr val="FFFF00"/>
              </a:solidFill>
              <a:latin typeface="Corbel" pitchFamily="34" charset="0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46531" y="332656"/>
            <a:ext cx="22509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3888" indent="-623888">
              <a:spcBef>
                <a:spcPts val="1200"/>
              </a:spcBef>
              <a:tabLst>
                <a:tab pos="4310063" algn="l"/>
              </a:tabLst>
              <a:defRPr/>
            </a:pPr>
            <a:r>
              <a:rPr lang="zh-TW" altLang="en-US" sz="3200" b="1" dirty="0">
                <a:latin typeface="Corbel" pitchFamily="34" charset="0"/>
                <a:cs typeface="Arial" charset="0"/>
              </a:rPr>
              <a:t>哥林多前書  </a:t>
            </a:r>
            <a:endParaRPr lang="en-US" altLang="zh-TW" sz="3200" b="1" dirty="0">
              <a:latin typeface="Corbel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67544" y="332656"/>
            <a:ext cx="8208912" cy="135267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defRPr/>
            </a:pPr>
            <a:r>
              <a:rPr lang="en-US" altLang="zh-TW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34	</a:t>
            </a:r>
            <a:r>
              <a:rPr lang="zh-TW" altLang="en-US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婦女在會中要閉口不言，像在聖徒的眾教會一樣，因為不准她們說話。她們總要順服，正如律法所說的。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2852936"/>
            <a:ext cx="3096344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哥林多前書  十四章</a:t>
            </a:r>
            <a:endParaRPr kumimoji="1" lang="en-US" altLang="zh-TW" sz="2000" b="1" dirty="0">
              <a:solidFill>
                <a:srgbClr val="800080"/>
              </a:solidFill>
              <a:latin typeface="Arial" pitchFamily="34" charset="0"/>
              <a:ea typeface="PMingLiU" pitchFamily="18" charset="-12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1772816"/>
            <a:ext cx="7944553" cy="932563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lvl="0" indent="-627063">
              <a:lnSpc>
                <a:spcPct val="105000"/>
              </a:lnSpc>
              <a:buFontTx/>
              <a:buAutoNum type="arabicPlain" startAt="35"/>
              <a:defRPr/>
            </a:pPr>
            <a:r>
              <a:rPr lang="zh-TW" altLang="en-US" sz="2600" b="1" dirty="0">
                <a:solidFill>
                  <a:prstClr val="white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她們若要學甚麼，可以在家裏問自己的丈夫，   因為婦女在會中說話原是可恥的。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9512" y="476673"/>
            <a:ext cx="8964488" cy="219290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defRPr/>
            </a:pPr>
            <a:r>
              <a:rPr lang="en-US" altLang="zh-TW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7	</a:t>
            </a:r>
            <a:r>
              <a:rPr lang="zh-TW" altLang="en-US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男人本不該蒙著頭，因為他是　神的形像和榮耀；       但女人是男人的榮耀。</a:t>
            </a:r>
          </a:p>
          <a:p>
            <a:pPr marL="627063" indent="-627063">
              <a:lnSpc>
                <a:spcPct val="105000"/>
              </a:lnSpc>
              <a:defRPr/>
            </a:pPr>
            <a:r>
              <a:rPr lang="en-US" altLang="zh-TW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8	</a:t>
            </a:r>
            <a:r>
              <a:rPr lang="zh-TW" altLang="en-US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起初，男人不是由女人而出，女人乃是由男人而出；</a:t>
            </a:r>
          </a:p>
          <a:p>
            <a:pPr marL="627063" indent="-627063">
              <a:lnSpc>
                <a:spcPct val="105000"/>
              </a:lnSpc>
              <a:defRPr/>
            </a:pPr>
            <a:r>
              <a:rPr lang="en-US" altLang="zh-TW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9	</a:t>
            </a:r>
            <a:r>
              <a:rPr lang="zh-TW" altLang="en-US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並且</a:t>
            </a:r>
            <a:r>
              <a:rPr lang="zh-TW" altLang="en-US" sz="26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男人不是為女人造的，女人乃是為男人造的</a:t>
            </a:r>
            <a:r>
              <a:rPr lang="zh-TW" altLang="en-US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。</a:t>
            </a:r>
          </a:p>
          <a:p>
            <a:pPr marL="627063" indent="-627063">
              <a:lnSpc>
                <a:spcPct val="105000"/>
              </a:lnSpc>
              <a:defRPr/>
            </a:pPr>
            <a:r>
              <a:rPr lang="en-US" altLang="zh-TW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10	</a:t>
            </a:r>
            <a:r>
              <a:rPr lang="zh-TW" altLang="en-US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因此，女人為天使的緣故，應當在頭上有服權柄的記號。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3284984"/>
            <a:ext cx="3096344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哥林多前書  </a:t>
            </a:r>
            <a:r>
              <a:rPr kumimoji="1" lang="en-US" altLang="zh-TW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11:7-10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67544" y="1484783"/>
            <a:ext cx="8136904" cy="135267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defRPr/>
            </a:pPr>
            <a:r>
              <a:rPr lang="en-US" altLang="zh-TW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37	</a:t>
            </a:r>
            <a:r>
              <a:rPr lang="zh-TW" altLang="en-US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若有人以為自己是先知，或是屬靈的，就該知道，我所寫給你們的是主的命令。</a:t>
            </a:r>
          </a:p>
          <a:p>
            <a:pPr marL="627063" indent="-627063">
              <a:lnSpc>
                <a:spcPct val="105000"/>
              </a:lnSpc>
              <a:defRPr/>
            </a:pPr>
            <a:r>
              <a:rPr lang="en-US" altLang="zh-TW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38	</a:t>
            </a:r>
            <a:r>
              <a:rPr lang="zh-TW" altLang="en-US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若有不知道的，就由他不知道吧！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3861048"/>
            <a:ext cx="3096344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哥林多前書  十四章</a:t>
            </a:r>
            <a:endParaRPr kumimoji="1" lang="en-US" altLang="zh-TW" sz="2000" b="1" dirty="0">
              <a:solidFill>
                <a:srgbClr val="800080"/>
              </a:solidFill>
              <a:latin typeface="Arial" pitchFamily="34" charset="0"/>
              <a:ea typeface="PMingLiU" pitchFamily="18" charset="-120"/>
              <a:cs typeface="Arial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67544" y="332656"/>
            <a:ext cx="8280920" cy="51244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defRPr/>
            </a:pPr>
            <a:r>
              <a:rPr lang="en-US" altLang="zh-TW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36	</a:t>
            </a:r>
            <a:r>
              <a:rPr lang="zh-TW" altLang="en-US" sz="26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　神的道理豈是從你們出來嗎？豈是單臨到你們嗎？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67544" y="980728"/>
            <a:ext cx="84969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PMingLiU" pitchFamily="18" charset="-120"/>
                <a:ea typeface="PMingLiU" pitchFamily="18" charset="-120"/>
              </a:rPr>
              <a:t>三、</a:t>
            </a:r>
            <a:r>
              <a:rPr lang="zh-TW" altLang="en-US" sz="3600" b="1" dirty="0">
                <a:solidFill>
                  <a:srgbClr val="FFFF00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PMingLiU" pitchFamily="18" charset="-120"/>
                <a:ea typeface="PMingLiU" pitchFamily="18" charset="-120"/>
              </a:rPr>
              <a:t>順服柄權</a:t>
            </a:r>
            <a:r>
              <a:rPr lang="zh-TW" altLang="en-US" sz="3600" b="1" dirty="0"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PMingLiU" pitchFamily="18" charset="-120"/>
                <a:ea typeface="PMingLiU" pitchFamily="18" charset="-120"/>
              </a:rPr>
              <a:t>是教會的次序  </a:t>
            </a:r>
            <a:r>
              <a:rPr lang="en-US" altLang="zh-TW" sz="2800" b="1" dirty="0"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Monotype Corsiva" pitchFamily="66" charset="0"/>
                <a:ea typeface="PMingLiU" pitchFamily="18" charset="-120"/>
              </a:rPr>
              <a:t>(v. 34-40)</a:t>
            </a:r>
            <a:endParaRPr lang="en-US" altLang="zh-TW" sz="2800" b="1" dirty="0">
              <a:solidFill>
                <a:srgbClr val="FFFF00"/>
              </a:solidFill>
              <a:effectLst>
                <a:glow rad="228600">
                  <a:schemeClr val="bg1">
                    <a:alpha val="40000"/>
                  </a:schemeClr>
                </a:glow>
              </a:effectLst>
              <a:latin typeface="Monotype Corsiva" pitchFamily="66" charset="0"/>
              <a:ea typeface="PMingLiU" pitchFamily="18" charset="-12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2348880"/>
            <a:ext cx="3096344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哥林多前書  </a:t>
            </a:r>
            <a:r>
              <a:rPr kumimoji="1" lang="en-US" altLang="zh-TW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14:39-40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11560" y="548680"/>
            <a:ext cx="7872875" cy="1449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defRPr/>
            </a:pPr>
            <a:r>
              <a:rPr lang="en-US" altLang="zh-TW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39	</a:t>
            </a:r>
            <a:r>
              <a:rPr lang="zh-TW" altLang="en-US" sz="2800" b="1" dirty="0">
                <a:solidFill>
                  <a:srgbClr val="FF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所以</a:t>
            </a:r>
            <a:r>
              <a:rPr lang="zh-TW" altLang="en-US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我弟兄們，你們要切慕作先知講道，    也不要禁止說方言。</a:t>
            </a:r>
          </a:p>
          <a:p>
            <a:pPr marL="627063" indent="-627063">
              <a:lnSpc>
                <a:spcPct val="105000"/>
              </a:lnSpc>
              <a:defRPr/>
            </a:pPr>
            <a:r>
              <a:rPr lang="en-US" altLang="zh-TW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40	</a:t>
            </a:r>
            <a:r>
              <a:rPr lang="zh-TW" altLang="en-US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凡事都要規規矩矩地按著次序行。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7504" y="188640"/>
            <a:ext cx="8892480" cy="624786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26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弟兄們，這卻怎麼樣呢？你們聚會的時候，各人或有詩歌，或有教訓，  或有啟示，或有方言，或有翻出來的話，凡事都當造就人。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27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若有說方言的，只好兩個人，至多三個人，且要輪流著說，也要一個人翻出來。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28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若沒有人翻，就當在會中閉口，只對自己和　神說就是了。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29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至於作先知講道的，只好兩個人或是三個人，其餘的就當慎思明辨。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30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若旁邊坐著的得了啟示，那先說話的就當閉口不言。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31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因為你們都可以一個一個地作先知講道，叫眾人學道理，叫眾人得勸勉。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32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先知的靈原是順服先知的；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33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因為　神不是叫人混亂，乃是叫人安靜。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34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婦女在會中要閉口不言，像在聖徒的眾教會一樣，因為不准她們說話。她們總要順服，正如律法所說的。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35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她們若要學甚麼，可以在家裏問自己的丈夫，因為婦女在會中說話原是可恥的。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36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　神的道理豈是從你們出來嗎？豈是單臨到你們嗎？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37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若有人以為自己是先知，或是屬靈的，就該知道，我所寫給你們的是主的命令。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38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若有不知道的，就由他不知道吧！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39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所以我弟兄們，你們要切慕作先知講道，也不要禁止說方言。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40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凡事都要規規矩矩地按著次序行。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796136" y="6237312"/>
            <a:ext cx="3096344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哥林多前書  十四章</a:t>
            </a:r>
            <a:endParaRPr kumimoji="1" lang="en-US" altLang="zh-TW" sz="2000" b="1" dirty="0">
              <a:solidFill>
                <a:srgbClr val="800080"/>
              </a:solidFill>
              <a:latin typeface="Arial" pitchFamily="34" charset="0"/>
              <a:ea typeface="PMingLiU" pitchFamily="18" charset="-12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7504" y="188640"/>
            <a:ext cx="8892480" cy="624786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26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弟兄們，這卻怎麼樣呢？你們聚會的時候，各人或有詩歌，或有教訓，  或有啟示，或有方言，或有翻出來的話，凡事都當造就人。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27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若有說方言的，只好兩個人，至多三個人，且要輪流著說，也要一個人翻出來。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28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若沒有人翻，就當在會中</a:t>
            </a:r>
            <a:r>
              <a:rPr lang="zh-TW" altLang="en-US" sz="2000" b="1" dirty="0">
                <a:solidFill>
                  <a:srgbClr val="FF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閉口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，只對自己和　神說就是了。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29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至於作先知講道的，只好兩個人或是三個人，其餘的就當慎思明辨。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30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若旁邊坐著的得了啟示，那先說話的就當</a:t>
            </a:r>
            <a:r>
              <a:rPr lang="zh-TW" altLang="en-US" sz="2000" b="1" dirty="0">
                <a:solidFill>
                  <a:srgbClr val="FF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閉口不言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31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因為你們都可以一個一個地作先知講道，叫眾人學道理，叫眾人得勸勉。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32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先知的靈原是順服先知的；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33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因為　神不是叫人混亂，乃是叫人安靜。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34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婦女在會中要</a:t>
            </a:r>
            <a:r>
              <a:rPr lang="zh-TW" altLang="en-US" sz="2000" b="1" dirty="0">
                <a:solidFill>
                  <a:srgbClr val="FF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閉口不言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，像在聖徒的眾教會一樣，因為不准她們說話。她們總要順服，正如律法所說的。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35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她們若要學甚麼，可以在家裏問自己的丈夫，因為婦女在會中說話原是可恥的。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36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　神的道理豈是從你們出來嗎？豈是單臨到你們嗎？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37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若有人以為自己是先知，或是屬靈的，就該知道，我所寫給你們的是主的命令。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38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若有不知道的，就由他不知道吧！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39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所以我弟兄們，你們要切慕作先知講道，也不要禁止說方言。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40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凡事都要規規矩矩地按著次序行。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796136" y="6237312"/>
            <a:ext cx="3096344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哥林多前書  十四章</a:t>
            </a:r>
            <a:endParaRPr kumimoji="1" lang="en-US" altLang="zh-TW" sz="2000" b="1" dirty="0">
              <a:solidFill>
                <a:srgbClr val="800080"/>
              </a:solidFill>
              <a:latin typeface="Arial" pitchFamily="34" charset="0"/>
              <a:ea typeface="PMingLiU" pitchFamily="18" charset="-12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7504" y="188640"/>
            <a:ext cx="8892480" cy="624786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26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弟兄們，這卻怎麼樣呢？你們聚會的時候，各人或有詩歌，或有教訓，  或有啟示，或有方言，或有翻出來的話，</a:t>
            </a:r>
            <a:r>
              <a:rPr lang="zh-TW" altLang="en-US" sz="2000" b="1" dirty="0">
                <a:solidFill>
                  <a:srgbClr val="00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凡事都當造就人。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27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若有說方言的，只好兩個人，至多三個人，且要輪流著說，也要一個人翻出來。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28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若沒有人翻，就當在會中</a:t>
            </a:r>
            <a:r>
              <a:rPr lang="zh-TW" altLang="en-US" sz="2000" b="1" dirty="0">
                <a:solidFill>
                  <a:srgbClr val="FF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閉口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，只對自己和　神說就是了。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29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至於作先知講道的，只好兩個人或是三個人，其餘的就當慎思明辨。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30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若旁邊坐著的得了啟示，那先說話的就當</a:t>
            </a:r>
            <a:r>
              <a:rPr lang="zh-TW" altLang="en-US" sz="2000" b="1" dirty="0">
                <a:solidFill>
                  <a:srgbClr val="FF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閉口不言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31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因為你們都可以一個一個地作先知講道，叫眾人學道理，叫眾人得勸勉。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32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先知的靈原是順服先知的；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33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因為　神不是叫人混亂，乃是叫人安靜。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34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婦女在會中要</a:t>
            </a:r>
            <a:r>
              <a:rPr lang="zh-TW" altLang="en-US" sz="2000" b="1" dirty="0">
                <a:solidFill>
                  <a:srgbClr val="FF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閉口不言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，像在聖徒的眾教會一樣，因為不准她們說話。她們總要順服，正如律法所說的。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35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她們若要學甚麼，可以在家裏問自己的丈夫，因為婦女在會中說話原是可恥的。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36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　神的道理豈是從你們出來嗎？豈是單臨到你們嗎？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37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若有人以為自己是先知，或是屬靈的，就該知道，我所寫給你們的是主的命令。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38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若有不知道的，就由他不知道吧！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39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所以我弟兄們，你們要切慕作先知講道，也不要禁止說方言。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40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凡事都要規規矩矩地按著次序行。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796136" y="6237312"/>
            <a:ext cx="3096344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哥林多前書  十四章</a:t>
            </a:r>
            <a:endParaRPr kumimoji="1" lang="en-US" altLang="zh-TW" sz="2000" b="1" dirty="0">
              <a:solidFill>
                <a:srgbClr val="800080"/>
              </a:solidFill>
              <a:latin typeface="Arial" pitchFamily="34" charset="0"/>
              <a:ea typeface="PMingLiU" pitchFamily="18" charset="-12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7504" y="188640"/>
            <a:ext cx="8892480" cy="624786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26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弟兄們，這卻怎麼樣呢？你們聚會的時候，各人或有詩歌，或有教訓，  或有啟示，或有方言，或有翻出來的話，</a:t>
            </a:r>
            <a:r>
              <a:rPr lang="zh-TW" altLang="en-US" sz="2000" b="1" dirty="0">
                <a:solidFill>
                  <a:srgbClr val="00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凡事都當造就人。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27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若有說方言的，只好兩個人，至多三個人，且要輪流著說，也要一個人翻出來。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28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若沒有人翻，就當在會中</a:t>
            </a:r>
            <a:r>
              <a:rPr lang="zh-TW" altLang="en-US" sz="2000" b="1" dirty="0">
                <a:solidFill>
                  <a:srgbClr val="FF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閉口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，只對自己和　神說就是了。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29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至於作先知講道的，只好兩個人或是三個人，其餘的就當慎思明辨。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30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若旁邊坐著的得了啟示，那先說話的就當</a:t>
            </a:r>
            <a:r>
              <a:rPr lang="zh-TW" altLang="en-US" sz="2000" b="1" dirty="0">
                <a:solidFill>
                  <a:srgbClr val="FF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閉口不言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31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因為你們都可以一個一個地作先知講道，叫眾人學道理，叫眾人得勸勉。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32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先知的靈原是順服先知的；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33	</a:t>
            </a:r>
            <a:r>
              <a:rPr lang="zh-TW" altLang="en-US" sz="2000" b="1" dirty="0">
                <a:solidFill>
                  <a:srgbClr val="00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因為　神不是叫人混亂，乃是叫人安靜。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34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婦女在會中要</a:t>
            </a:r>
            <a:r>
              <a:rPr lang="zh-TW" altLang="en-US" sz="2000" b="1" dirty="0">
                <a:solidFill>
                  <a:srgbClr val="FF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閉口不言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，像在聖徒的眾教會一樣，因為不准她們說話。她們總要順服，正如律法所說的。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35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她們若要學甚麼，可以在家裏問自己的丈夫，因為婦女在會中說話原是可恥的。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36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　神的道理豈是從你們出來嗎？豈是單臨到你們嗎？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37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若有人以為自己是先知，或是屬靈的，就該知道，我所寫給你們的是主的命令。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38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若有不知道的，就由他不知道吧！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39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所以我弟兄們，你們要切慕作先知講道，也不要禁止說方言。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40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凡事都要規規矩矩地按著次序行。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796136" y="6237312"/>
            <a:ext cx="3096344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哥林多前書  十四章</a:t>
            </a:r>
            <a:endParaRPr kumimoji="1" lang="en-US" altLang="zh-TW" sz="2000" b="1" dirty="0">
              <a:solidFill>
                <a:srgbClr val="800080"/>
              </a:solidFill>
              <a:latin typeface="Arial" pitchFamily="34" charset="0"/>
              <a:ea typeface="PMingLiU" pitchFamily="18" charset="-12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7504" y="188640"/>
            <a:ext cx="8892480" cy="624786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26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弟兄們，這卻怎麼樣呢？你們聚會的時候，各人或有詩歌，或有教訓，   或有啟示，或有方言，或有翻出來的話，</a:t>
            </a:r>
            <a:r>
              <a:rPr lang="zh-TW" altLang="en-US" sz="2000" b="1" dirty="0">
                <a:solidFill>
                  <a:srgbClr val="00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凡事都當造就人。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27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若有說方言的，只好兩個人，至多三個人，且要輪流著說，也要一個人翻出來。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28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若沒有人翻，就當在會中</a:t>
            </a:r>
            <a:r>
              <a:rPr lang="zh-TW" altLang="en-US" sz="2000" b="1" dirty="0">
                <a:solidFill>
                  <a:srgbClr val="FF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閉口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，只對自己和　神說就是了。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29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至於作先知講道的，只好兩個人或是三個人，其餘的就當慎思明辨。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30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若旁邊坐著的得了啟示，那先說話的就當</a:t>
            </a:r>
            <a:r>
              <a:rPr lang="zh-TW" altLang="en-US" sz="2000" b="1" dirty="0">
                <a:solidFill>
                  <a:srgbClr val="FF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閉口不言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31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因為你們都可以一個一個地作先知講道，叫眾人學道理，叫眾人得勸勉。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32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先知的靈原是順服先知的；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33	</a:t>
            </a:r>
            <a:r>
              <a:rPr lang="zh-TW" altLang="en-US" sz="2000" b="1" dirty="0">
                <a:solidFill>
                  <a:srgbClr val="00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因為　神不是叫人混亂，乃是叫人安靜。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34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婦女在會中要</a:t>
            </a:r>
            <a:r>
              <a:rPr lang="zh-TW" altLang="en-US" sz="2000" b="1" dirty="0">
                <a:solidFill>
                  <a:srgbClr val="FF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閉口不言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，像在聖徒的眾教會一樣，因為不准她們說話。她們總要順服，正如律法所說的。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35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她們若要學甚麼，可以在家裏問自己的丈夫，因為婦女在會中說話原是可恥的。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36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　神的道理豈是從你們出來嗎？豈是單臨到你們嗎？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37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若有人以為自己是先知，或是屬靈的，就該知道，我所寫給你們的是主的命令。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38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若有不知道的，就由他不知道吧！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39	</a:t>
            </a:r>
            <a:r>
              <a:rPr lang="zh-TW" altLang="en-US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所以我弟兄們，你們要切慕作先知講道，也不要禁止說方言。</a:t>
            </a:r>
          </a:p>
          <a:p>
            <a:pPr marL="447675" indent="-447675">
              <a:defRPr/>
            </a:pPr>
            <a:r>
              <a:rPr lang="en-US" altLang="zh-TW" sz="2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40	</a:t>
            </a:r>
            <a:r>
              <a:rPr lang="zh-TW" altLang="en-US" sz="2000" b="1" dirty="0">
                <a:solidFill>
                  <a:srgbClr val="00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凡事都要規規矩矩地按著次序行。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796136" y="6237312"/>
            <a:ext cx="3096344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哥林多前書  十四章</a:t>
            </a:r>
            <a:endParaRPr kumimoji="1" lang="en-US" altLang="zh-TW" sz="2000" b="1" dirty="0">
              <a:solidFill>
                <a:srgbClr val="800080"/>
              </a:solidFill>
              <a:latin typeface="Arial" pitchFamily="34" charset="0"/>
              <a:ea typeface="PMingLiU" pitchFamily="18" charset="-12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79388" y="188913"/>
            <a:ext cx="8640762" cy="589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pPr marL="623888" indent="-623888">
              <a:spcBef>
                <a:spcPts val="1200"/>
              </a:spcBef>
              <a:tabLst>
                <a:tab pos="2152650" algn="l"/>
              </a:tabLst>
              <a:defRPr/>
            </a:pPr>
            <a:endParaRPr lang="en-CA" altLang="zh-TW" sz="2400" b="1" dirty="0">
              <a:latin typeface="Corbel" pitchFamily="34" charset="0"/>
              <a:cs typeface="Arial" charset="0"/>
            </a:endParaRPr>
          </a:p>
          <a:p>
            <a:pPr marL="623888" indent="-623888">
              <a:spcBef>
                <a:spcPts val="1200"/>
              </a:spcBef>
              <a:tabLst>
                <a:tab pos="2152650" algn="l"/>
              </a:tabLst>
              <a:defRPr/>
            </a:pPr>
            <a:r>
              <a:rPr lang="zh-TW" altLang="en-US" sz="2400" b="1" dirty="0">
                <a:latin typeface="Corbel" pitchFamily="34" charset="0"/>
                <a:cs typeface="Arial" charset="0"/>
              </a:rPr>
              <a:t>開卷語</a:t>
            </a:r>
            <a:r>
              <a:rPr lang="en-US" altLang="zh-TW" sz="2400" b="1" dirty="0">
                <a:latin typeface="Corbel" pitchFamily="34" charset="0"/>
                <a:cs typeface="Arial" charset="0"/>
              </a:rPr>
              <a:t>	   (1:1 – 9)</a:t>
            </a:r>
          </a:p>
          <a:p>
            <a:pPr marL="623888" indent="-623888">
              <a:spcBef>
                <a:spcPts val="1200"/>
              </a:spcBef>
              <a:tabLst>
                <a:tab pos="2152650" algn="l"/>
              </a:tabLst>
              <a:defRPr/>
            </a:pPr>
            <a:r>
              <a:rPr lang="zh-TW" altLang="en-US" sz="2400" b="1" dirty="0">
                <a:solidFill>
                  <a:srgbClr val="00FF00"/>
                </a:solidFill>
                <a:latin typeface="Corbel" pitchFamily="34" charset="0"/>
                <a:cs typeface="Arial" charset="0"/>
              </a:rPr>
              <a:t>一、十架光芒下合一 </a:t>
            </a:r>
            <a:r>
              <a:rPr lang="en-US" altLang="zh-TW" sz="2400" b="1" dirty="0">
                <a:solidFill>
                  <a:srgbClr val="00FF00"/>
                </a:solidFill>
                <a:latin typeface="Corbel" pitchFamily="34" charset="0"/>
                <a:cs typeface="Arial" charset="0"/>
              </a:rPr>
              <a:t>(1:10 – 4:21)</a:t>
            </a:r>
          </a:p>
          <a:p>
            <a:pPr marL="623888" indent="-623888">
              <a:spcBef>
                <a:spcPts val="1200"/>
              </a:spcBef>
              <a:tabLst>
                <a:tab pos="2152650" algn="l"/>
              </a:tabLst>
              <a:defRPr/>
            </a:pPr>
            <a:r>
              <a:rPr lang="en-US" sz="2400" b="1" dirty="0">
                <a:latin typeface="Corbel" pitchFamily="34" charset="0"/>
                <a:ea typeface="新細明體" pitchFamily="18" charset="-120"/>
                <a:cs typeface="Arial" charset="0"/>
              </a:rPr>
              <a:t> 1. </a:t>
            </a:r>
            <a:r>
              <a:rPr lang="zh-TW" altLang="en-US" sz="2400" b="1" dirty="0">
                <a:latin typeface="Corbel" pitchFamily="34" charset="0"/>
                <a:cs typeface="Arial" charset="0"/>
              </a:rPr>
              <a:t>十架下合一</a:t>
            </a:r>
            <a:r>
              <a:rPr lang="en-US" altLang="zh-TW" sz="2400" b="1" dirty="0">
                <a:latin typeface="Corbel" pitchFamily="34" charset="0"/>
                <a:cs typeface="Arial" charset="0"/>
              </a:rPr>
              <a:t>	   (1:10 – 31)</a:t>
            </a:r>
          </a:p>
          <a:p>
            <a:pPr marL="623888" indent="-623888">
              <a:spcBef>
                <a:spcPts val="3600"/>
              </a:spcBef>
              <a:tabLst>
                <a:tab pos="2152650" algn="l"/>
              </a:tabLst>
              <a:defRPr/>
            </a:pPr>
            <a:r>
              <a:rPr lang="en-US" sz="2400" b="1" dirty="0">
                <a:latin typeface="Corbel" pitchFamily="34" charset="0"/>
                <a:ea typeface="新細明體" pitchFamily="18" charset="-120"/>
                <a:cs typeface="Arial" charset="0"/>
              </a:rPr>
              <a:t> 2. </a:t>
            </a:r>
            <a:r>
              <a:rPr lang="zh-TW" altLang="en-US" sz="2400" b="1" dirty="0">
                <a:latin typeface="Corbel" pitchFamily="34" charset="0"/>
                <a:cs typeface="Arial" charset="0"/>
              </a:rPr>
              <a:t>十架的智慧</a:t>
            </a:r>
            <a:r>
              <a:rPr lang="en-US" altLang="zh-TW" sz="2400" b="1" dirty="0">
                <a:latin typeface="Corbel" pitchFamily="34" charset="0"/>
                <a:cs typeface="Arial" charset="0"/>
              </a:rPr>
              <a:t>	   (2:1 – 16)</a:t>
            </a:r>
          </a:p>
          <a:p>
            <a:pPr marL="623888" indent="-623888">
              <a:spcBef>
                <a:spcPts val="3600"/>
              </a:spcBef>
              <a:tabLst>
                <a:tab pos="2152650" algn="l"/>
              </a:tabLst>
              <a:defRPr/>
            </a:pPr>
            <a:r>
              <a:rPr lang="en-US" sz="2400" b="1" dirty="0">
                <a:latin typeface="Corbel" pitchFamily="34" charset="0"/>
                <a:ea typeface="新細明體" pitchFamily="18" charset="-120"/>
                <a:cs typeface="Arial" charset="0"/>
              </a:rPr>
              <a:t> 3. </a:t>
            </a:r>
            <a:r>
              <a:rPr lang="zh-TW" altLang="en-US" sz="2400" b="1" dirty="0">
                <a:latin typeface="Corbel" pitchFamily="34" charset="0"/>
                <a:cs typeface="Arial" charset="0"/>
              </a:rPr>
              <a:t>教會與神僕</a:t>
            </a:r>
            <a:r>
              <a:rPr lang="en-US" altLang="zh-TW" sz="2400" b="1" dirty="0">
                <a:latin typeface="Corbel" pitchFamily="34" charset="0"/>
                <a:cs typeface="Arial" charset="0"/>
              </a:rPr>
              <a:t>	   (3:1 – 23)</a:t>
            </a:r>
          </a:p>
          <a:p>
            <a:pPr marL="623888" indent="-623888">
              <a:spcBef>
                <a:spcPts val="3600"/>
              </a:spcBef>
              <a:tabLst>
                <a:tab pos="2152650" algn="l"/>
              </a:tabLst>
              <a:defRPr/>
            </a:pPr>
            <a:r>
              <a:rPr lang="en-US" sz="2400" b="1" dirty="0">
                <a:latin typeface="Corbel" pitchFamily="34" charset="0"/>
                <a:ea typeface="新細明體" pitchFamily="18" charset="-120"/>
                <a:cs typeface="Arial" charset="0"/>
              </a:rPr>
              <a:t> 4. </a:t>
            </a:r>
            <a:r>
              <a:rPr lang="zh-TW" altLang="en-US" sz="2400" b="1" dirty="0">
                <a:latin typeface="Corbel" pitchFamily="34" charset="0"/>
                <a:cs typeface="Arial" charset="0"/>
              </a:rPr>
              <a:t>信徒與神僕</a:t>
            </a:r>
            <a:r>
              <a:rPr lang="en-US" altLang="zh-TW" sz="2400" b="1" dirty="0">
                <a:latin typeface="Corbel" pitchFamily="34" charset="0"/>
                <a:cs typeface="Arial" charset="0"/>
              </a:rPr>
              <a:t>	   (4:1 – 21)</a:t>
            </a:r>
          </a:p>
          <a:p>
            <a:pPr marL="623888" indent="-623888">
              <a:spcBef>
                <a:spcPts val="600"/>
              </a:spcBef>
              <a:tabLst>
                <a:tab pos="2152650" algn="l"/>
              </a:tabLst>
              <a:defRPr/>
            </a:pPr>
            <a:r>
              <a:rPr lang="zh-TW" altLang="en-US" sz="2600" b="1" dirty="0">
                <a:solidFill>
                  <a:srgbClr val="00FF00"/>
                </a:solidFill>
                <a:latin typeface="Corbel" pitchFamily="34" charset="0"/>
                <a:cs typeface="Arial" charset="0"/>
              </a:rPr>
              <a:t>二、活出王儲的尊榮</a:t>
            </a:r>
            <a:r>
              <a:rPr lang="en-US" altLang="zh-TW" sz="2600" b="1" dirty="0">
                <a:solidFill>
                  <a:srgbClr val="00FF00"/>
                </a:solidFill>
                <a:latin typeface="Corbel" pitchFamily="34" charset="0"/>
                <a:cs typeface="Arial" charset="0"/>
              </a:rPr>
              <a:t> (5:1 – 6:20)</a:t>
            </a:r>
          </a:p>
          <a:p>
            <a:pPr marL="623888" indent="-623888">
              <a:spcBef>
                <a:spcPts val="600"/>
              </a:spcBef>
              <a:tabLst>
                <a:tab pos="2152650" algn="l"/>
              </a:tabLst>
              <a:defRPr/>
            </a:pPr>
            <a:r>
              <a:rPr lang="en-US" sz="2400" b="1" dirty="0">
                <a:latin typeface="Corbel" pitchFamily="34" charset="0"/>
                <a:cs typeface="Arial" charset="0"/>
              </a:rPr>
              <a:t> 1. </a:t>
            </a:r>
            <a:r>
              <a:rPr lang="zh-TW" altLang="en-US" sz="2400" b="1" dirty="0">
                <a:latin typeface="Corbel" pitchFamily="34" charset="0"/>
                <a:cs typeface="Arial" charset="0"/>
              </a:rPr>
              <a:t>正視罪惡的存在</a:t>
            </a:r>
            <a:r>
              <a:rPr lang="en-US" altLang="zh-TW" sz="2400" b="1" dirty="0">
                <a:latin typeface="Corbel" pitchFamily="34" charset="0"/>
                <a:cs typeface="Arial" charset="0"/>
              </a:rPr>
              <a:t>  (5:1 – 13) </a:t>
            </a:r>
          </a:p>
          <a:p>
            <a:pPr marL="623888" indent="-623888">
              <a:spcBef>
                <a:spcPts val="600"/>
              </a:spcBef>
              <a:tabLst>
                <a:tab pos="2152650" algn="l"/>
              </a:tabLst>
              <a:defRPr/>
            </a:pPr>
            <a:r>
              <a:rPr lang="en-US" sz="2400" b="1" dirty="0">
                <a:latin typeface="Corbel" pitchFamily="34" charset="0"/>
                <a:cs typeface="Arial" charset="0"/>
              </a:rPr>
              <a:t> 2. </a:t>
            </a:r>
            <a:r>
              <a:rPr lang="zh-TW" altLang="en-US" sz="2400" b="1" dirty="0">
                <a:latin typeface="Corbel" pitchFamily="34" charset="0"/>
                <a:cs typeface="Arial" charset="0"/>
              </a:rPr>
              <a:t>真智慧與真自由</a:t>
            </a:r>
            <a:r>
              <a:rPr lang="en-US" altLang="zh-TW" sz="2400" b="1" dirty="0">
                <a:latin typeface="Corbel" pitchFamily="34" charset="0"/>
                <a:cs typeface="Arial" charset="0"/>
              </a:rPr>
              <a:t> (6:1 – 20)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22297" y="1700808"/>
            <a:ext cx="8426167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PMingLiU" pitchFamily="18" charset="-120"/>
                <a:ea typeface="PMingLiU" pitchFamily="18" charset="-120"/>
              </a:rPr>
              <a:t>一、</a:t>
            </a:r>
            <a:r>
              <a:rPr lang="zh-TW" altLang="en-US" sz="3600" b="1" dirty="0">
                <a:solidFill>
                  <a:srgbClr val="FFFF00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PMingLiU" pitchFamily="18" charset="-120"/>
                <a:ea typeface="PMingLiU" pitchFamily="18" charset="-120"/>
              </a:rPr>
              <a:t>公開聚會</a:t>
            </a:r>
            <a:r>
              <a:rPr lang="zh-TW" altLang="en-US" sz="3600" b="1" dirty="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PMingLiU" pitchFamily="18" charset="-120"/>
                <a:ea typeface="PMingLiU" pitchFamily="18" charset="-120"/>
              </a:rPr>
              <a:t>目的</a:t>
            </a:r>
            <a:r>
              <a:rPr lang="zh-TW" altLang="en-US" sz="3600" b="1" dirty="0"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PMingLiU" pitchFamily="18" charset="-120"/>
                <a:ea typeface="PMingLiU" pitchFamily="18" charset="-120"/>
              </a:rPr>
              <a:t>為造就人</a:t>
            </a:r>
            <a:endParaRPr lang="en-US" altLang="zh-TW" sz="2800" b="1" dirty="0">
              <a:solidFill>
                <a:srgbClr val="FFFF00"/>
              </a:solidFill>
              <a:effectLst>
                <a:glow rad="228600">
                  <a:schemeClr val="bg1">
                    <a:alpha val="40000"/>
                  </a:schemeClr>
                </a:glow>
              </a:effectLst>
              <a:latin typeface="Monotype Corsiva" pitchFamily="66" charset="0"/>
              <a:ea typeface="PMingLiU" pitchFamily="18" charset="-120"/>
            </a:endParaRPr>
          </a:p>
          <a:p>
            <a:pPr algn="ctr">
              <a:spcBef>
                <a:spcPts val="1200"/>
              </a:spcBef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PMingLiU" pitchFamily="18" charset="-120"/>
                <a:ea typeface="PMingLiU" pitchFamily="18" charset="-120"/>
              </a:rPr>
              <a:t>二、</a:t>
            </a:r>
            <a:r>
              <a:rPr lang="zh-TW" altLang="en-US" sz="3600" b="1" dirty="0">
                <a:solidFill>
                  <a:srgbClr val="FFFF00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PMingLiU" pitchFamily="18" charset="-120"/>
                <a:ea typeface="PMingLiU" pitchFamily="18" charset="-120"/>
              </a:rPr>
              <a:t>傳神道者</a:t>
            </a:r>
            <a:r>
              <a:rPr lang="zh-TW" altLang="en-US" sz="3600" b="1" dirty="0"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PMingLiU" pitchFamily="18" charset="-120"/>
                <a:ea typeface="PMingLiU" pitchFamily="18" charset="-120"/>
              </a:rPr>
              <a:t>當學互相順服</a:t>
            </a:r>
            <a:endParaRPr lang="en-US" altLang="zh-TW" sz="2800" b="1" dirty="0">
              <a:solidFill>
                <a:srgbClr val="FFFF00"/>
              </a:solidFill>
              <a:effectLst>
                <a:glow rad="228600">
                  <a:schemeClr val="bg1">
                    <a:alpha val="40000"/>
                  </a:schemeClr>
                </a:glow>
              </a:effectLst>
              <a:latin typeface="Monotype Corsiva" pitchFamily="66" charset="0"/>
              <a:ea typeface="PMingLiU" pitchFamily="18" charset="-120"/>
            </a:endParaRPr>
          </a:p>
          <a:p>
            <a:pPr algn="ctr">
              <a:spcBef>
                <a:spcPts val="1200"/>
              </a:spcBef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PMingLiU" pitchFamily="18" charset="-120"/>
                <a:ea typeface="PMingLiU" pitchFamily="18" charset="-120"/>
              </a:rPr>
              <a:t>三、</a:t>
            </a:r>
            <a:r>
              <a:rPr lang="zh-TW" altLang="en-US" sz="3600" b="1" dirty="0">
                <a:solidFill>
                  <a:srgbClr val="FFFF00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PMingLiU" pitchFamily="18" charset="-120"/>
                <a:ea typeface="PMingLiU" pitchFamily="18" charset="-120"/>
              </a:rPr>
              <a:t>順服柄權</a:t>
            </a:r>
            <a:r>
              <a:rPr lang="zh-TW" altLang="en-US" sz="3600" b="1" dirty="0"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PMingLiU" pitchFamily="18" charset="-120"/>
                <a:ea typeface="PMingLiU" pitchFamily="18" charset="-120"/>
              </a:rPr>
              <a:t>是教會的次序</a:t>
            </a:r>
            <a:endParaRPr lang="en-US" altLang="zh-TW" sz="2800" b="1" dirty="0">
              <a:solidFill>
                <a:srgbClr val="FFFF00"/>
              </a:solidFill>
              <a:effectLst>
                <a:glow rad="228600">
                  <a:schemeClr val="bg1">
                    <a:alpha val="40000"/>
                  </a:schemeClr>
                </a:glow>
              </a:effectLst>
              <a:latin typeface="Monotype Corsiva" pitchFamily="66" charset="0"/>
              <a:ea typeface="PMingLiU" pitchFamily="18" charset="-12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3528" y="692696"/>
            <a:ext cx="8424936" cy="707886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3888" indent="-623888" algn="ctr">
              <a:spcBef>
                <a:spcPts val="1200"/>
              </a:spcBef>
              <a:tabLst>
                <a:tab pos="4310063" algn="l"/>
              </a:tabLst>
              <a:defRPr/>
            </a:pPr>
            <a:r>
              <a:rPr lang="zh-TW" altLang="en-US" sz="4000" b="1">
                <a:solidFill>
                  <a:srgbClr val="66FFFF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Arial" pitchFamily="34" charset="0"/>
                <a:ea typeface="PMingLiU" pitchFamily="18" charset="-120"/>
                <a:cs typeface="Arial" pitchFamily="34" charset="0"/>
              </a:rPr>
              <a:t>慎</a:t>
            </a:r>
            <a:r>
              <a:rPr lang="zh-TW" altLang="en-US" sz="4000" b="1" dirty="0">
                <a:solidFill>
                  <a:srgbClr val="66FFFF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Arial" pitchFamily="34" charset="0"/>
                <a:ea typeface="PMingLiU" pitchFamily="18" charset="-120"/>
                <a:cs typeface="Arial" pitchFamily="34" charset="0"/>
              </a:rPr>
              <a:t>思明辨</a:t>
            </a:r>
            <a:endParaRPr lang="en-US" altLang="zh-TW" sz="3200" b="1" dirty="0">
              <a:solidFill>
                <a:srgbClr val="66FFFF"/>
              </a:solidFill>
              <a:effectLst>
                <a:glow rad="228600">
                  <a:schemeClr val="bg1">
                    <a:alpha val="40000"/>
                  </a:schemeClr>
                </a:glow>
              </a:effectLst>
              <a:latin typeface="Arial" pitchFamily="34" charset="0"/>
              <a:ea typeface="PMingLiU" pitchFamily="18" charset="-12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23528" y="404664"/>
            <a:ext cx="8820472" cy="169892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defRPr/>
            </a:pPr>
            <a:r>
              <a:rPr lang="zh-TW" altLang="en-US" sz="3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把基督徒群體分成</a:t>
            </a:r>
            <a:r>
              <a:rPr lang="zh-TW" altLang="en-US" sz="3000" b="1" dirty="0">
                <a:solidFill>
                  <a:srgbClr val="00FFFF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一個說話的人</a:t>
            </a:r>
            <a:r>
              <a:rPr lang="zh-TW" altLang="en-US" sz="3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跟</a:t>
            </a:r>
            <a:r>
              <a:rPr lang="zh-TW" altLang="en-US" sz="3000" b="1" dirty="0">
                <a:solidFill>
                  <a:srgbClr val="00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一群沉默的聽眾</a:t>
            </a:r>
            <a:r>
              <a:rPr lang="zh-TW" altLang="en-US" sz="3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，這是與新約聖經格格不入的。</a:t>
            </a:r>
            <a:endParaRPr lang="en-US" altLang="zh-TW" sz="3000" b="1" dirty="0">
              <a:latin typeface="Arial" pitchFamily="34" charset="0"/>
              <a:ea typeface="PMingLiU" pitchFamily="18" charset="-120"/>
              <a:cs typeface="Arial" pitchFamily="34" charset="0"/>
            </a:endParaRPr>
          </a:p>
          <a:p>
            <a:pPr algn="r">
              <a:lnSpc>
                <a:spcPct val="105000"/>
              </a:lnSpc>
              <a:defRPr/>
            </a:pPr>
            <a:r>
              <a:rPr lang="en-US" altLang="zh-TW" sz="2800" b="1" i="1" dirty="0">
                <a:latin typeface="Arial" pitchFamily="34" charset="0"/>
                <a:ea typeface="PMingLiU" pitchFamily="18" charset="-120"/>
                <a:cs typeface="Arial" pitchFamily="34" charset="0"/>
              </a:rPr>
              <a:t>Eduard </a:t>
            </a:r>
            <a:r>
              <a:rPr lang="en-US" altLang="zh-TW" sz="2800" b="1" i="1" dirty="0" err="1">
                <a:latin typeface="Arial" pitchFamily="34" charset="0"/>
                <a:ea typeface="PMingLiU" pitchFamily="18" charset="-120"/>
                <a:cs typeface="Arial" pitchFamily="34" charset="0"/>
              </a:rPr>
              <a:t>Schweizer</a:t>
            </a:r>
            <a:endParaRPr lang="zh-TW" altLang="en-US" sz="2800" b="1" i="1" dirty="0">
              <a:latin typeface="Arial" pitchFamily="34" charset="0"/>
              <a:ea typeface="PMingLiU" pitchFamily="18" charset="-120"/>
              <a:cs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95536" y="2348880"/>
            <a:ext cx="8568951" cy="111992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defRPr/>
            </a:pPr>
            <a:r>
              <a:rPr lang="zh-TW" altLang="en-US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把教會混為</a:t>
            </a:r>
            <a:r>
              <a:rPr lang="zh-TW" altLang="en-US" sz="2800" b="1" dirty="0">
                <a:solidFill>
                  <a:srgbClr val="00FFFF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各說各法</a:t>
            </a:r>
            <a:r>
              <a:rPr lang="zh-TW" altLang="en-US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，所謂</a:t>
            </a:r>
            <a:r>
              <a:rPr lang="zh-TW" altLang="en-US" sz="2800" b="1" dirty="0">
                <a:solidFill>
                  <a:srgbClr val="00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講人自講的隨意民主自由</a:t>
            </a:r>
            <a:r>
              <a:rPr lang="zh-TW" altLang="en-US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，也是脫離了使徒教訓的教會</a:t>
            </a:r>
            <a:r>
              <a:rPr lang="zh-TW" altLang="en-US" sz="2800" b="1" dirty="0"/>
              <a:t>論</a:t>
            </a:r>
            <a:r>
              <a:rPr lang="zh-TW" altLang="en-US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23850" y="260350"/>
            <a:ext cx="8569325" cy="601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23888" indent="-623888">
              <a:spcBef>
                <a:spcPts val="600"/>
              </a:spcBef>
              <a:tabLst>
                <a:tab pos="1524000" algn="l"/>
                <a:tab pos="4310063" algn="l"/>
                <a:tab pos="5472113" algn="l"/>
              </a:tabLst>
            </a:pPr>
            <a:r>
              <a:rPr lang="en-US" altLang="zh-TW" sz="2600" b="1">
                <a:solidFill>
                  <a:srgbClr val="00FF00"/>
                </a:solidFill>
                <a:latin typeface="Corbel" pitchFamily="34" charset="0"/>
              </a:rPr>
              <a:t>II.	</a:t>
            </a:r>
            <a:r>
              <a:rPr lang="zh-TW" altLang="en-US" sz="2600" b="1">
                <a:solidFill>
                  <a:srgbClr val="00FF00"/>
                </a:solidFill>
                <a:latin typeface="Corbel" pitchFamily="34" charset="0"/>
              </a:rPr>
              <a:t>活在救贖的大愛中 </a:t>
            </a:r>
            <a:r>
              <a:rPr lang="en-US" altLang="zh-TW" sz="2600" b="1">
                <a:solidFill>
                  <a:srgbClr val="00FF00"/>
                </a:solidFill>
                <a:latin typeface="Corbel" pitchFamily="34" charset="0"/>
              </a:rPr>
              <a:t> (7:1 – 16:12)</a:t>
            </a:r>
          </a:p>
          <a:p>
            <a:pPr marL="623888" indent="-623888">
              <a:spcBef>
                <a:spcPts val="600"/>
              </a:spcBef>
              <a:tabLst>
                <a:tab pos="1524000" algn="l"/>
                <a:tab pos="4310063" algn="l"/>
                <a:tab pos="5472113" algn="l"/>
              </a:tabLst>
            </a:pPr>
            <a:r>
              <a:rPr lang="en-US" sz="2600" b="1">
                <a:latin typeface="Corbel" pitchFamily="34" charset="0"/>
              </a:rPr>
              <a:t>	</a:t>
            </a:r>
            <a:r>
              <a:rPr lang="zh-TW" altLang="en-US" sz="2600" b="1">
                <a:solidFill>
                  <a:srgbClr val="66FF33"/>
                </a:solidFill>
                <a:latin typeface="Corbel" pitchFamily="34" charset="0"/>
              </a:rPr>
              <a:t>一、好與更好的生活 </a:t>
            </a:r>
            <a:r>
              <a:rPr lang="en-US" altLang="zh-TW" sz="2600" b="1">
                <a:solidFill>
                  <a:srgbClr val="66FF33"/>
                </a:solidFill>
                <a:latin typeface="Corbel" pitchFamily="34" charset="0"/>
              </a:rPr>
              <a:t> (7:1 – 11:1)</a:t>
            </a:r>
          </a:p>
          <a:p>
            <a:pPr marL="623888" indent="-623888">
              <a:spcBef>
                <a:spcPts val="600"/>
              </a:spcBef>
              <a:tabLst>
                <a:tab pos="1524000" algn="l"/>
                <a:tab pos="4310063" algn="l"/>
                <a:tab pos="5472113" algn="l"/>
              </a:tabLst>
            </a:pPr>
            <a:r>
              <a:rPr lang="en-US" sz="2400" b="1">
                <a:latin typeface="Corbel" pitchFamily="34" charset="0"/>
              </a:rPr>
              <a:t>	     1.</a:t>
            </a:r>
            <a:r>
              <a:rPr lang="zh-TW" altLang="en-US" sz="2400" b="1">
                <a:latin typeface="Corbel" pitchFamily="34" charset="0"/>
              </a:rPr>
              <a:t>婚姻：專心事主</a:t>
            </a:r>
            <a:r>
              <a:rPr lang="en-US" altLang="zh-TW" sz="2400" b="1">
                <a:latin typeface="Corbel" pitchFamily="34" charset="0"/>
              </a:rPr>
              <a:t>                    (7:1 – 40)</a:t>
            </a:r>
          </a:p>
          <a:p>
            <a:pPr marL="623888" indent="-623888">
              <a:spcBef>
                <a:spcPts val="600"/>
              </a:spcBef>
              <a:tabLst>
                <a:tab pos="1524000" algn="l"/>
                <a:tab pos="4310063" algn="l"/>
                <a:tab pos="5472113" algn="l"/>
              </a:tabLst>
            </a:pPr>
            <a:r>
              <a:rPr lang="en-US" sz="2400" b="1">
                <a:latin typeface="Corbel" pitchFamily="34" charset="0"/>
              </a:rPr>
              <a:t>	     2.</a:t>
            </a:r>
            <a:r>
              <a:rPr lang="zh-TW" altLang="en-US" sz="2400" b="1">
                <a:latin typeface="Corbel" pitchFamily="34" charset="0"/>
              </a:rPr>
              <a:t>社交：自由與愛</a:t>
            </a:r>
            <a:r>
              <a:rPr lang="en-US" altLang="zh-TW" sz="2400" b="1">
                <a:latin typeface="Corbel" pitchFamily="34" charset="0"/>
              </a:rPr>
              <a:t>	    (8:1 – 11:1)</a:t>
            </a:r>
          </a:p>
          <a:p>
            <a:pPr marL="623888" indent="-623888">
              <a:spcBef>
                <a:spcPts val="600"/>
              </a:spcBef>
              <a:tabLst>
                <a:tab pos="1524000" algn="l"/>
                <a:tab pos="4310063" algn="l"/>
                <a:tab pos="5472113" algn="l"/>
              </a:tabLst>
            </a:pPr>
            <a:r>
              <a:rPr lang="en-US" altLang="zh-TW" sz="2400" b="1">
                <a:solidFill>
                  <a:srgbClr val="66FF33"/>
                </a:solidFill>
                <a:latin typeface="Corbel" pitchFamily="34" charset="0"/>
              </a:rPr>
              <a:t>          </a:t>
            </a:r>
            <a:r>
              <a:rPr lang="zh-TW" altLang="en-US" sz="2600" b="1">
                <a:solidFill>
                  <a:srgbClr val="66FF33"/>
                </a:solidFill>
                <a:latin typeface="Corbel" pitchFamily="34" charset="0"/>
              </a:rPr>
              <a:t>二、敬拜、恩賜與愛心 </a:t>
            </a:r>
            <a:r>
              <a:rPr lang="en-US" altLang="zh-TW" sz="2600" b="1">
                <a:solidFill>
                  <a:srgbClr val="66FF33"/>
                </a:solidFill>
                <a:latin typeface="Corbel" pitchFamily="34" charset="0"/>
              </a:rPr>
              <a:t> (11:2 – 14:40)</a:t>
            </a:r>
          </a:p>
          <a:p>
            <a:pPr marL="623888" indent="-623888">
              <a:spcBef>
                <a:spcPts val="600"/>
              </a:spcBef>
              <a:tabLst>
                <a:tab pos="1524000" algn="l"/>
                <a:tab pos="4310063" algn="l"/>
                <a:tab pos="5472113" algn="l"/>
              </a:tabLst>
            </a:pPr>
            <a:r>
              <a:rPr lang="en-US" sz="2400" b="1">
                <a:latin typeface="Corbel" pitchFamily="34" charset="0"/>
              </a:rPr>
              <a:t>	     1.</a:t>
            </a:r>
            <a:r>
              <a:rPr lang="zh-TW" altLang="en-US" sz="2400" b="1">
                <a:latin typeface="Corbel" pitchFamily="34" charset="0"/>
              </a:rPr>
              <a:t>集體的敬拜</a:t>
            </a:r>
            <a:r>
              <a:rPr lang="en-US" altLang="zh-TW" sz="2400" b="1">
                <a:latin typeface="Corbel" pitchFamily="34" charset="0"/>
              </a:rPr>
              <a:t>	    (11:2 – 34)</a:t>
            </a:r>
          </a:p>
          <a:p>
            <a:pPr marL="623888" indent="-623888">
              <a:spcBef>
                <a:spcPts val="600"/>
              </a:spcBef>
              <a:tabLst>
                <a:tab pos="1524000" algn="l"/>
                <a:tab pos="4310063" algn="l"/>
                <a:tab pos="5472113" algn="l"/>
              </a:tabLst>
            </a:pPr>
            <a:r>
              <a:rPr lang="en-US" sz="2400" b="1">
                <a:latin typeface="Corbel" pitchFamily="34" charset="0"/>
              </a:rPr>
              <a:t>	     2.</a:t>
            </a:r>
            <a:r>
              <a:rPr lang="zh-TW" altLang="en-US" sz="2400" b="1">
                <a:latin typeface="Corbel" pitchFamily="34" charset="0"/>
              </a:rPr>
              <a:t>恩賜的運用</a:t>
            </a:r>
            <a:r>
              <a:rPr lang="en-US" altLang="zh-TW" sz="2400" b="1">
                <a:latin typeface="Corbel" pitchFamily="34" charset="0"/>
              </a:rPr>
              <a:t>	    (12:1 – 14:40)</a:t>
            </a:r>
          </a:p>
          <a:p>
            <a:pPr marL="623888" indent="-623888">
              <a:spcBef>
                <a:spcPts val="600"/>
              </a:spcBef>
              <a:tabLst>
                <a:tab pos="1524000" algn="l"/>
                <a:tab pos="4310063" algn="l"/>
                <a:tab pos="5472113" algn="l"/>
              </a:tabLst>
            </a:pPr>
            <a:r>
              <a:rPr lang="en-US" sz="2400" b="1">
                <a:latin typeface="Corbel" pitchFamily="34" charset="0"/>
              </a:rPr>
              <a:t>	 </a:t>
            </a:r>
            <a:r>
              <a:rPr lang="zh-TW" altLang="en-US" sz="2400" b="1">
                <a:solidFill>
                  <a:srgbClr val="66FF33"/>
                </a:solidFill>
                <a:latin typeface="Corbel" pitchFamily="34" charset="0"/>
              </a:rPr>
              <a:t>三、復活、盼望與生活  </a:t>
            </a:r>
            <a:r>
              <a:rPr lang="en-US" altLang="zh-TW" sz="2400" b="1">
                <a:solidFill>
                  <a:srgbClr val="66FF33"/>
                </a:solidFill>
                <a:latin typeface="Corbel" pitchFamily="34" charset="0"/>
              </a:rPr>
              <a:t>(15:1 – 58)</a:t>
            </a:r>
          </a:p>
          <a:p>
            <a:pPr marL="623888" indent="-623888">
              <a:spcBef>
                <a:spcPts val="1200"/>
              </a:spcBef>
              <a:tabLst>
                <a:tab pos="1524000" algn="l"/>
                <a:tab pos="4310063" algn="l"/>
                <a:tab pos="5472113" algn="l"/>
              </a:tabLst>
            </a:pPr>
            <a:r>
              <a:rPr lang="en-US" altLang="zh-TW" sz="2400" b="1">
                <a:latin typeface="Corbel" pitchFamily="34" charset="0"/>
              </a:rPr>
              <a:t>	 </a:t>
            </a:r>
            <a:r>
              <a:rPr lang="zh-TW" altLang="en-US" sz="2400" b="1">
                <a:solidFill>
                  <a:srgbClr val="66FF33"/>
                </a:solidFill>
                <a:latin typeface="Corbel" pitchFamily="34" charset="0"/>
              </a:rPr>
              <a:t>四、愛心、金錢與關懷</a:t>
            </a:r>
            <a:r>
              <a:rPr lang="en-US" altLang="zh-TW" sz="2400" b="1">
                <a:solidFill>
                  <a:srgbClr val="66FF33"/>
                </a:solidFill>
                <a:latin typeface="Corbel" pitchFamily="34" charset="0"/>
              </a:rPr>
              <a:t>  (16:1 – 12)</a:t>
            </a:r>
          </a:p>
          <a:p>
            <a:pPr marL="623888" indent="-623888">
              <a:spcBef>
                <a:spcPts val="1200"/>
              </a:spcBef>
              <a:tabLst>
                <a:tab pos="1524000" algn="l"/>
                <a:tab pos="4310063" algn="l"/>
                <a:tab pos="5472113" algn="l"/>
              </a:tabLst>
            </a:pPr>
            <a:r>
              <a:rPr lang="zh-TW" altLang="en-US" sz="2400" b="1">
                <a:latin typeface="Corbel" pitchFamily="34" charset="0"/>
              </a:rPr>
              <a:t>結語</a:t>
            </a:r>
            <a:r>
              <a:rPr lang="en-US" altLang="zh-TW" sz="2400" b="1">
                <a:latin typeface="Corbel" pitchFamily="34" charset="0"/>
              </a:rPr>
              <a:t>			                                          (16: 13-24)</a:t>
            </a:r>
          </a:p>
          <a:p>
            <a:pPr marL="623888" indent="-623888">
              <a:spcBef>
                <a:spcPts val="600"/>
              </a:spcBef>
              <a:tabLst>
                <a:tab pos="1524000" algn="l"/>
                <a:tab pos="4310063" algn="l"/>
                <a:tab pos="5472113" algn="l"/>
              </a:tabLst>
            </a:pPr>
            <a:endParaRPr lang="en-US" altLang="zh-TW" sz="2400" b="1">
              <a:latin typeface="Corbel" pitchFamily="34" charset="0"/>
            </a:endParaRPr>
          </a:p>
          <a:p>
            <a:pPr marL="623888" indent="-623888">
              <a:spcBef>
                <a:spcPts val="600"/>
              </a:spcBef>
              <a:tabLst>
                <a:tab pos="1524000" algn="l"/>
                <a:tab pos="4310063" algn="l"/>
                <a:tab pos="5472113" algn="l"/>
              </a:tabLst>
            </a:pPr>
            <a:endParaRPr lang="en-US" altLang="zh-TW" sz="2400" b="1">
              <a:latin typeface="Corbel" pitchFamily="34" charset="0"/>
            </a:endParaRPr>
          </a:p>
          <a:p>
            <a:pPr marL="623888" indent="-623888">
              <a:spcBef>
                <a:spcPts val="600"/>
              </a:spcBef>
              <a:tabLst>
                <a:tab pos="1524000" algn="l"/>
                <a:tab pos="4310063" algn="l"/>
                <a:tab pos="5472113" algn="l"/>
              </a:tabLst>
            </a:pPr>
            <a:r>
              <a:rPr lang="en-US" sz="2400" b="1">
                <a:latin typeface="Corbel" pitchFamily="34" charset="0"/>
              </a:rPr>
              <a:t>	</a:t>
            </a:r>
            <a:endParaRPr lang="en-US" altLang="zh-TW" sz="2400" b="1">
              <a:latin typeface="Corbe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55576" y="764704"/>
            <a:ext cx="7632848" cy="124649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  <a:defRPr/>
            </a:pPr>
            <a:r>
              <a:rPr lang="zh-TW" altLang="en-US" sz="3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至於作先知講道的，只好兩個人或是三個人，其餘的就當</a:t>
            </a:r>
            <a:r>
              <a:rPr lang="zh-TW" altLang="en-US" sz="30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慎思明辨</a:t>
            </a:r>
            <a:r>
              <a:rPr lang="zh-TW" altLang="en-US" sz="30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2276872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14:29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2596842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哥林多前書 十四章</a:t>
            </a:r>
            <a:endParaRPr kumimoji="1" lang="en-US" altLang="zh-TW" sz="2000" b="1" dirty="0">
              <a:solidFill>
                <a:srgbClr val="800080"/>
              </a:solidFill>
              <a:latin typeface="Arial" pitchFamily="34" charset="0"/>
              <a:ea typeface="PMingLiU" pitchFamily="18" charset="-120"/>
              <a:cs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95536" y="508610"/>
            <a:ext cx="8064896" cy="51668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26a	</a:t>
            </a:r>
            <a:r>
              <a:rPr lang="zh-TW" altLang="en-US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弟兄們，這卻怎麼樣呢？</a:t>
            </a:r>
          </a:p>
        </p:txBody>
      </p:sp>
      <p:sp>
        <p:nvSpPr>
          <p:cNvPr id="5" name="Rectangle 4"/>
          <p:cNvSpPr/>
          <p:nvPr/>
        </p:nvSpPr>
        <p:spPr>
          <a:xfrm>
            <a:off x="395536" y="1156682"/>
            <a:ext cx="8352928" cy="1449628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lvl="0" indent="-1165225">
              <a:lnSpc>
                <a:spcPct val="105000"/>
              </a:lnSpc>
              <a:defRPr/>
            </a:pPr>
            <a:r>
              <a:rPr lang="en-US" altLang="zh-TW" sz="2800" b="1" dirty="0">
                <a:solidFill>
                  <a:prstClr val="white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26b	</a:t>
            </a:r>
            <a:r>
              <a:rPr lang="zh-TW" altLang="en-US" sz="2800" b="1" dirty="0">
                <a:solidFill>
                  <a:prstClr val="white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你們聚會的時候，各人或有詩歌，或有教訓，或有啟示，或有方言，或有翻出來的話，   凡事都當造就人。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2596842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哥林多前書 十四章</a:t>
            </a:r>
            <a:endParaRPr kumimoji="1" lang="en-US" altLang="zh-TW" sz="2000" b="1" dirty="0">
              <a:solidFill>
                <a:srgbClr val="800080"/>
              </a:solidFill>
              <a:latin typeface="Arial" pitchFamily="34" charset="0"/>
              <a:ea typeface="PMingLiU" pitchFamily="18" charset="-120"/>
              <a:cs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95536" y="508610"/>
            <a:ext cx="8064896" cy="51668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26a	</a:t>
            </a:r>
            <a:r>
              <a:rPr lang="zh-TW" altLang="en-US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弟兄們，這卻怎麼樣呢？</a:t>
            </a:r>
          </a:p>
        </p:txBody>
      </p:sp>
      <p:sp>
        <p:nvSpPr>
          <p:cNvPr id="5" name="Rectangle 4"/>
          <p:cNvSpPr/>
          <p:nvPr/>
        </p:nvSpPr>
        <p:spPr>
          <a:xfrm>
            <a:off x="395536" y="1156682"/>
            <a:ext cx="8280920" cy="1449628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lvl="0" indent="-1165225">
              <a:lnSpc>
                <a:spcPct val="105000"/>
              </a:lnSpc>
              <a:defRPr/>
            </a:pPr>
            <a:r>
              <a:rPr lang="en-US" altLang="zh-TW" sz="2800" b="1" dirty="0">
                <a:solidFill>
                  <a:prstClr val="white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26b	 </a:t>
            </a:r>
            <a:r>
              <a:rPr lang="zh-TW" altLang="en-US" sz="2800" b="1" dirty="0">
                <a:solidFill>
                  <a:prstClr val="white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你們聚會的時候，各人或有詩歌，或有教訓，或有啟示，或有方言，或有翻出來的話，  </a:t>
            </a:r>
            <a:r>
              <a:rPr lang="zh-TW" altLang="en-US" sz="2800" b="1" dirty="0">
                <a:solidFill>
                  <a:srgbClr val="FFFF00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凡事都當造就人</a:t>
            </a:r>
            <a:r>
              <a:rPr lang="zh-TW" altLang="en-US" sz="2800" b="1" dirty="0">
                <a:solidFill>
                  <a:prstClr val="white"/>
                </a:solidFill>
                <a:latin typeface="Arial" pitchFamily="34" charset="0"/>
                <a:ea typeface="PMingLiU" pitchFamily="18" charset="-120"/>
                <a:cs typeface="Arial" pitchFamily="34" charset="0"/>
              </a:rPr>
              <a:t>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67544" y="980728"/>
            <a:ext cx="84969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PMingLiU" pitchFamily="18" charset="-120"/>
                <a:ea typeface="PMingLiU" pitchFamily="18" charset="-120"/>
              </a:rPr>
              <a:t>一、</a:t>
            </a:r>
            <a:r>
              <a:rPr lang="zh-TW" altLang="en-US" sz="3600" b="1" dirty="0">
                <a:solidFill>
                  <a:srgbClr val="FFFF00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PMingLiU" pitchFamily="18" charset="-120"/>
                <a:ea typeface="PMingLiU" pitchFamily="18" charset="-120"/>
              </a:rPr>
              <a:t>公開聚會</a:t>
            </a:r>
            <a:r>
              <a:rPr lang="zh-TW" altLang="en-US" sz="3600" b="1" dirty="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PMingLiU" pitchFamily="18" charset="-120"/>
                <a:ea typeface="PMingLiU" pitchFamily="18" charset="-120"/>
              </a:rPr>
              <a:t>目的</a:t>
            </a:r>
            <a:r>
              <a:rPr lang="zh-TW" altLang="en-US" sz="3600" b="1" dirty="0"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PMingLiU" pitchFamily="18" charset="-120"/>
                <a:ea typeface="PMingLiU" pitchFamily="18" charset="-120"/>
              </a:rPr>
              <a:t>為造就人  </a:t>
            </a:r>
            <a:r>
              <a:rPr lang="en-US" altLang="zh-TW" sz="2800" b="1" dirty="0">
                <a:solidFill>
                  <a:srgbClr val="FFFFFF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Monotype Corsiva" pitchFamily="66" charset="0"/>
                <a:ea typeface="PMingLiU" pitchFamily="18" charset="-120"/>
              </a:rPr>
              <a:t>(v. 26-28)</a:t>
            </a:r>
            <a:endParaRPr lang="en-US" altLang="zh-TW" sz="2800" b="1" dirty="0">
              <a:solidFill>
                <a:srgbClr val="FFFF00"/>
              </a:solidFill>
              <a:effectLst>
                <a:glow rad="228600">
                  <a:schemeClr val="bg1">
                    <a:alpha val="40000"/>
                  </a:schemeClr>
                </a:glow>
              </a:effectLst>
              <a:latin typeface="Monotype Corsiva" pitchFamily="66" charset="0"/>
              <a:ea typeface="PMingLiU" pitchFamily="18" charset="-12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187624" y="1124744"/>
          <a:ext cx="6480719" cy="2592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24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267744" y="1142674"/>
            <a:ext cx="1773017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方言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59632" y="1772816"/>
            <a:ext cx="4464496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對象   對神說話</a:t>
            </a: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1259632" y="2459562"/>
            <a:ext cx="4464496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內容   奧秘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1259632" y="3107634"/>
            <a:ext cx="4464496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建立   自己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067944" y="1196752"/>
            <a:ext cx="3240360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說預言（先知講道）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4067944" y="1826894"/>
            <a:ext cx="2016224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對人說話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4067944" y="2473376"/>
            <a:ext cx="3168352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造就、安慰、勸勉</a:t>
            </a: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4067944" y="3121448"/>
            <a:ext cx="1152128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1165225" indent="-1165225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教會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414</TotalTime>
  <Words>3984</Words>
  <Application>Microsoft Office PowerPoint</Application>
  <PresentationFormat>On-screen Show (4:3)</PresentationFormat>
  <Paragraphs>213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31</vt:i4>
      </vt:variant>
    </vt:vector>
  </HeadingPairs>
  <TitlesOfParts>
    <vt:vector size="45" baseType="lpstr">
      <vt:lpstr>PMingLiU</vt:lpstr>
      <vt:lpstr>Arial</vt:lpstr>
      <vt:lpstr>Calibri</vt:lpstr>
      <vt:lpstr>Consolas</vt:lpstr>
      <vt:lpstr>Constantia</vt:lpstr>
      <vt:lpstr>Corbel</vt:lpstr>
      <vt:lpstr>Franklin Gothic Book</vt:lpstr>
      <vt:lpstr>Monotype Corsiva</vt:lpstr>
      <vt:lpstr>Wingdings</vt:lpstr>
      <vt:lpstr>Wingdings 2</vt:lpstr>
      <vt:lpstr>Wingdings 3</vt:lpstr>
      <vt:lpstr>Metro</vt:lpstr>
      <vt:lpstr>Paper</vt:lpstr>
      <vt:lpstr>Technic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Johnny Wong</dc:creator>
  <cp:lastModifiedBy>Kairos Wong</cp:lastModifiedBy>
  <cp:revision>25</cp:revision>
  <dcterms:created xsi:type="dcterms:W3CDTF">2014-02-12T00:01:48Z</dcterms:created>
  <dcterms:modified xsi:type="dcterms:W3CDTF">2023-07-30T22:55:39Z</dcterms:modified>
</cp:coreProperties>
</file>